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2"/>
  </p:notesMasterIdLst>
  <p:sldIdLst>
    <p:sldId id="256" r:id="rId5"/>
    <p:sldId id="592" r:id="rId6"/>
    <p:sldId id="749" r:id="rId7"/>
    <p:sldId id="731" r:id="rId8"/>
    <p:sldId id="736" r:id="rId9"/>
    <p:sldId id="738" r:id="rId10"/>
    <p:sldId id="737" r:id="rId11"/>
    <p:sldId id="295" r:id="rId12"/>
    <p:sldId id="286" r:id="rId13"/>
    <p:sldId id="739" r:id="rId14"/>
    <p:sldId id="754" r:id="rId15"/>
    <p:sldId id="287" r:id="rId16"/>
    <p:sldId id="740" r:id="rId17"/>
    <p:sldId id="743" r:id="rId18"/>
    <p:sldId id="258" r:id="rId19"/>
    <p:sldId id="742" r:id="rId20"/>
    <p:sldId id="755" r:id="rId21"/>
    <p:sldId id="744" r:id="rId22"/>
    <p:sldId id="745" r:id="rId23"/>
    <p:sldId id="746" r:id="rId24"/>
    <p:sldId id="747" r:id="rId25"/>
    <p:sldId id="748" r:id="rId26"/>
    <p:sldId id="750" r:id="rId27"/>
    <p:sldId id="751" r:id="rId28"/>
    <p:sldId id="752" r:id="rId29"/>
    <p:sldId id="753" r:id="rId30"/>
    <p:sldId id="298" r:id="rId31"/>
  </p:sldIdLst>
  <p:sldSz cx="12192000" cy="6858000"/>
  <p:notesSz cx="6858000" cy="9144000"/>
  <p:embeddedFontLst>
    <p:embeddedFont>
      <p:font typeface="Candara" panose="020E0502030303020204" pitchFamily="34" charset="0"/>
      <p:regular r:id="rId33"/>
      <p:bold r:id="rId34"/>
      <p:italic r:id="rId35"/>
      <p:boldItalic r:id="rId36"/>
    </p:embeddedFont>
    <p:embeddedFont>
      <p:font typeface="Lato" panose="020F0502020204030203" pitchFamily="34" charset="0"/>
      <p:regular r:id="rId37"/>
      <p:bold r:id="rId38"/>
      <p:italic r:id="rId39"/>
      <p:boldItalic r:id="rId40"/>
    </p:embeddedFont>
    <p:embeddedFont>
      <p:font typeface="Lato Light" panose="020F0302020204030203" pitchFamily="34" charset="0"/>
      <p:regular r:id="rId41"/>
      <p:italic r:id="rId42"/>
    </p:embeddedFont>
    <p:embeddedFont>
      <p:font typeface="Lato Regular" panose="020F0502020204030203" charset="0"/>
      <p:regular r:id="rId43"/>
    </p:embeddedFont>
    <p:embeddedFont>
      <p:font typeface="Lato-Light" panose="020F0302020204030203" charset="0"/>
      <p:regular r:id="rId44"/>
      <p:italic r:id="rId45"/>
    </p:embeddedFont>
    <p:embeddedFont>
      <p:font typeface="Maleah" panose="020B0604020202020204" charset="0"/>
      <p:regular r:id="rId46"/>
      <p:bold r:id="rId47"/>
    </p:embeddedFont>
    <p:embeddedFont>
      <p:font typeface="Open Sans Light" panose="020B0306030504020204" pitchFamily="34" charset="0"/>
      <p:regular r:id="rId48"/>
      <p:italic r:id="rId49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ndara"/>
        <a:ea typeface="Candara"/>
        <a:cs typeface="Candara"/>
        <a:sym typeface="Candar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nifer Goldson" initials="JG" lastIdx="11" clrIdx="0">
    <p:extLst>
      <p:ext uri="{19B8F6BF-5375-455C-9EA6-DF929625EA0E}">
        <p15:presenceInfo xmlns:p15="http://schemas.microsoft.com/office/powerpoint/2012/main" userId="S::jennifer@jmgoldson.com::dce80d83-02dd-4631-ab2e-6bfcf41e0f34" providerId="AD"/>
      </p:ext>
    </p:extLst>
  </p:cmAuthor>
  <p:cmAuthor id="2" name="Jamie Shalvey" initials="JS" lastIdx="1" clrIdx="1">
    <p:extLst>
      <p:ext uri="{19B8F6BF-5375-455C-9EA6-DF929625EA0E}">
        <p15:presenceInfo xmlns:p15="http://schemas.microsoft.com/office/powerpoint/2012/main" userId="S::jamie@jmgoldson.com::d9197126-77a6-4830-b336-f5a3e5f3d8e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1D9"/>
    <a:srgbClr val="104857"/>
    <a:srgbClr val="9BC2C1"/>
    <a:srgbClr val="AD6E3C"/>
    <a:srgbClr val="1E838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FD1E05-F4A4-4FF3-A697-770D119B81F3}" v="48" dt="2025-01-28T21:51:07.617"/>
    <p1510:client id="{B34EE6B0-F9CF-4645-9D90-928F133AB7B5}" v="1323" dt="2025-01-29T15:11:10.92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12700" cap="flat">
              <a:solidFill>
                <a:srgbClr val="BF7847"/>
              </a:solidFill>
              <a:prstDash val="solid"/>
              <a:round/>
            </a:ln>
          </a:top>
          <a:bottom>
            <a:ln w="127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rgbClr val="CBDDD5"/>
          </a:solidFill>
        </a:fill>
      </a:tcStyle>
    </a:wholeTbl>
    <a:band2H>
      <a:tcTxStyle/>
      <a:tcStyle>
        <a:tcBdr/>
        <a:fill>
          <a:solidFill>
            <a:srgbClr val="E7EFEB"/>
          </a:solidFill>
        </a:fill>
      </a:tcStyle>
    </a:band2H>
    <a:firstCol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12700" cap="flat">
              <a:solidFill>
                <a:srgbClr val="BF7847"/>
              </a:solidFill>
              <a:prstDash val="solid"/>
              <a:round/>
            </a:ln>
          </a:top>
          <a:bottom>
            <a:ln w="127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38100" cap="flat">
              <a:solidFill>
                <a:srgbClr val="BF7847"/>
              </a:solidFill>
              <a:prstDash val="solid"/>
              <a:round/>
            </a:ln>
          </a:top>
          <a:bottom>
            <a:ln w="127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12700" cap="flat">
              <a:solidFill>
                <a:srgbClr val="BF7847"/>
              </a:solidFill>
              <a:prstDash val="solid"/>
              <a:round/>
            </a:ln>
          </a:top>
          <a:bottom>
            <a:ln w="381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12700" cap="flat">
              <a:solidFill>
                <a:srgbClr val="BF7847"/>
              </a:solidFill>
              <a:prstDash val="solid"/>
              <a:round/>
            </a:ln>
          </a:top>
          <a:bottom>
            <a:ln w="127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rgbClr val="CCE3ED"/>
          </a:solidFill>
        </a:fill>
      </a:tcStyle>
    </a:wholeTbl>
    <a:band2H>
      <a:tcTxStyle/>
      <a:tcStyle>
        <a:tcBdr/>
        <a:fill>
          <a:solidFill>
            <a:srgbClr val="E7F2F6"/>
          </a:solidFill>
        </a:fill>
      </a:tcStyle>
    </a:band2H>
    <a:firstCol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12700" cap="flat">
              <a:solidFill>
                <a:srgbClr val="BF7847"/>
              </a:solidFill>
              <a:prstDash val="solid"/>
              <a:round/>
            </a:ln>
          </a:top>
          <a:bottom>
            <a:ln w="127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38100" cap="flat">
              <a:solidFill>
                <a:srgbClr val="BF7847"/>
              </a:solidFill>
              <a:prstDash val="solid"/>
              <a:round/>
            </a:ln>
          </a:top>
          <a:bottom>
            <a:ln w="127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12700" cap="flat">
              <a:solidFill>
                <a:srgbClr val="BF7847"/>
              </a:solidFill>
              <a:prstDash val="solid"/>
              <a:round/>
            </a:ln>
          </a:top>
          <a:bottom>
            <a:ln w="381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12700" cap="flat">
              <a:solidFill>
                <a:srgbClr val="BF7847"/>
              </a:solidFill>
              <a:prstDash val="solid"/>
              <a:round/>
            </a:ln>
          </a:top>
          <a:bottom>
            <a:ln w="127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rgbClr val="FADECB"/>
          </a:solidFill>
        </a:fill>
      </a:tcStyle>
    </a:wholeTbl>
    <a:band2H>
      <a:tcTxStyle/>
      <a:tcStyle>
        <a:tcBdr/>
        <a:fill>
          <a:solidFill>
            <a:srgbClr val="FCEFE7"/>
          </a:solidFill>
        </a:fill>
      </a:tcStyle>
    </a:band2H>
    <a:firstCol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12700" cap="flat">
              <a:solidFill>
                <a:srgbClr val="BF7847"/>
              </a:solidFill>
              <a:prstDash val="solid"/>
              <a:round/>
            </a:ln>
          </a:top>
          <a:bottom>
            <a:ln w="127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rgbClr val="F19D19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38100" cap="flat">
              <a:solidFill>
                <a:srgbClr val="BF7847"/>
              </a:solidFill>
              <a:prstDash val="solid"/>
              <a:round/>
            </a:ln>
          </a:top>
          <a:bottom>
            <a:ln w="127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rgbClr val="F19D19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12700" cap="flat">
              <a:solidFill>
                <a:srgbClr val="BF7847"/>
              </a:solidFill>
              <a:prstDash val="solid"/>
              <a:round/>
            </a:ln>
          </a:top>
          <a:bottom>
            <a:ln w="381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rgbClr val="F19D1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BF7847"/>
          </a:solidFill>
        </a:fill>
      </a:tcStyle>
    </a:band2H>
    <a:firstCol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F7847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ndara"/>
          <a:ea typeface="Candara"/>
          <a:cs typeface="Candara"/>
        </a:font>
        <a:srgbClr val="000000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12700" cap="flat">
              <a:solidFill>
                <a:srgbClr val="BF7847"/>
              </a:solidFill>
              <a:prstDash val="solid"/>
              <a:round/>
            </a:ln>
          </a:top>
          <a:bottom>
            <a:ln w="127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12700" cap="flat">
              <a:solidFill>
                <a:srgbClr val="BF7847"/>
              </a:solidFill>
              <a:prstDash val="solid"/>
              <a:round/>
            </a:ln>
          </a:top>
          <a:bottom>
            <a:ln w="127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38100" cap="flat">
              <a:solidFill>
                <a:srgbClr val="BF7847"/>
              </a:solidFill>
              <a:prstDash val="solid"/>
              <a:round/>
            </a:ln>
          </a:top>
          <a:bottom>
            <a:ln w="127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12700" cap="flat">
              <a:solidFill>
                <a:srgbClr val="BF7847"/>
              </a:solidFill>
              <a:prstDash val="solid"/>
              <a:round/>
            </a:ln>
          </a:top>
          <a:bottom>
            <a:ln w="381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12700" cap="flat">
              <a:solidFill>
                <a:srgbClr val="BF7847"/>
              </a:solidFill>
              <a:prstDash val="solid"/>
              <a:round/>
            </a:ln>
          </a:top>
          <a:bottom>
            <a:ln w="127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rgbClr val="BF7847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12700" cap="flat">
              <a:solidFill>
                <a:srgbClr val="BF7847"/>
              </a:solidFill>
              <a:prstDash val="solid"/>
              <a:round/>
            </a:ln>
          </a:top>
          <a:bottom>
            <a:ln w="127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solidFill>
            <a:srgbClr val="BF7847">
              <a:alpha val="20000"/>
            </a:srgbClr>
          </a:solidFill>
        </a:fill>
      </a:tcStyle>
    </a:firstCol>
    <a:lastRow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50800" cap="flat">
              <a:solidFill>
                <a:srgbClr val="BF7847"/>
              </a:solidFill>
              <a:prstDash val="solid"/>
              <a:round/>
            </a:ln>
          </a:top>
          <a:bottom>
            <a:ln w="127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ndara"/>
          <a:ea typeface="Candara"/>
          <a:cs typeface="Candara"/>
        </a:font>
        <a:srgbClr val="BF7847"/>
      </a:tcTxStyle>
      <a:tcStyle>
        <a:tcBdr>
          <a:left>
            <a:ln w="12700" cap="flat">
              <a:solidFill>
                <a:srgbClr val="BF7847"/>
              </a:solidFill>
              <a:prstDash val="solid"/>
              <a:round/>
            </a:ln>
          </a:left>
          <a:right>
            <a:ln w="12700" cap="flat">
              <a:solidFill>
                <a:srgbClr val="BF7847"/>
              </a:solidFill>
              <a:prstDash val="solid"/>
              <a:round/>
            </a:ln>
          </a:right>
          <a:top>
            <a:ln w="12700" cap="flat">
              <a:solidFill>
                <a:srgbClr val="BF7847"/>
              </a:solidFill>
              <a:prstDash val="solid"/>
              <a:round/>
            </a:ln>
          </a:top>
          <a:bottom>
            <a:ln w="25400" cap="flat">
              <a:solidFill>
                <a:srgbClr val="BF7847"/>
              </a:solidFill>
              <a:prstDash val="solid"/>
              <a:round/>
            </a:ln>
          </a:bottom>
          <a:insideH>
            <a:ln w="12700" cap="flat">
              <a:solidFill>
                <a:srgbClr val="BF7847"/>
              </a:solidFill>
              <a:prstDash val="solid"/>
              <a:round/>
            </a:ln>
          </a:insideH>
          <a:insideV>
            <a:ln w="12700" cap="flat">
              <a:solidFill>
                <a:srgbClr val="BF7847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618" y="2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7.fntdata"/><Relationship Id="rId21" Type="http://schemas.openxmlformats.org/officeDocument/2006/relationships/slide" Target="slides/slide17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commentAuthors" Target="commentAuthor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12.fntdata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schemas.openxmlformats.org/officeDocument/2006/relationships/font" Target="fonts/font9.fntdata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DD4301-927A-C046-85B6-E02730094049}" type="doc">
      <dgm:prSet loTypeId="urn:microsoft.com/office/officeart/2005/8/layout/default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17A26AA-46C0-A540-8741-4E89792A1FCB}">
      <dgm:prSet phldrT="[Text]" custT="1"/>
      <dgm:spPr/>
      <dgm:t>
        <a:bodyPr/>
        <a:lstStyle/>
        <a:p>
          <a:r>
            <a:rPr lang="en-US" sz="2800"/>
            <a:t>Inclusionary zoning payments</a:t>
          </a:r>
        </a:p>
      </dgm:t>
    </dgm:pt>
    <dgm:pt modelId="{A46B483C-D0E3-8D46-BDA3-B4A3C0750BB6}" type="parTrans" cxnId="{F5BD0A92-35F6-6F4A-865B-BA6E33AC88E7}">
      <dgm:prSet/>
      <dgm:spPr/>
      <dgm:t>
        <a:bodyPr/>
        <a:lstStyle/>
        <a:p>
          <a:endParaRPr lang="en-US" sz="2800"/>
        </a:p>
      </dgm:t>
    </dgm:pt>
    <dgm:pt modelId="{AB6FE5BD-CFCB-9E45-84E8-2215B8AB50E4}" type="sibTrans" cxnId="{F5BD0A92-35F6-6F4A-865B-BA6E33AC88E7}">
      <dgm:prSet/>
      <dgm:spPr/>
      <dgm:t>
        <a:bodyPr/>
        <a:lstStyle/>
        <a:p>
          <a:endParaRPr lang="en-US" sz="2800"/>
        </a:p>
      </dgm:t>
    </dgm:pt>
    <dgm:pt modelId="{91644FF6-2665-D241-AAFC-938513C0D145}">
      <dgm:prSet phldrT="[Text]" custT="1"/>
      <dgm:spPr/>
      <dgm:t>
        <a:bodyPr/>
        <a:lstStyle/>
        <a:p>
          <a:r>
            <a:rPr lang="en-US" sz="2800"/>
            <a:t>Negotiated developer fees</a:t>
          </a:r>
        </a:p>
      </dgm:t>
    </dgm:pt>
    <dgm:pt modelId="{471609FD-FA39-0B4E-8F3B-52AC5CB4460A}" type="parTrans" cxnId="{1BB534BA-52AC-0246-88C5-D97386D02B74}">
      <dgm:prSet/>
      <dgm:spPr/>
      <dgm:t>
        <a:bodyPr/>
        <a:lstStyle/>
        <a:p>
          <a:endParaRPr lang="en-US" sz="2800"/>
        </a:p>
      </dgm:t>
    </dgm:pt>
    <dgm:pt modelId="{0379A0A1-804A-2049-84F1-3461C230F345}" type="sibTrans" cxnId="{1BB534BA-52AC-0246-88C5-D97386D02B74}">
      <dgm:prSet/>
      <dgm:spPr/>
      <dgm:t>
        <a:bodyPr/>
        <a:lstStyle/>
        <a:p>
          <a:endParaRPr lang="en-US" sz="2800"/>
        </a:p>
      </dgm:t>
    </dgm:pt>
    <dgm:pt modelId="{D4080375-AEA8-8D4A-B124-BEFC078E5938}">
      <dgm:prSet phldrT="[Text]" custT="1"/>
      <dgm:spPr/>
      <dgm:t>
        <a:bodyPr/>
        <a:lstStyle/>
        <a:p>
          <a:r>
            <a:rPr lang="en-US" sz="2800"/>
            <a:t>Cell tower leases</a:t>
          </a:r>
        </a:p>
      </dgm:t>
    </dgm:pt>
    <dgm:pt modelId="{DCDEC47C-8F2A-6848-BCD3-EB43C5F51459}" type="parTrans" cxnId="{FD3F3317-49FF-1D4B-8F54-C39F0BDC404A}">
      <dgm:prSet/>
      <dgm:spPr/>
      <dgm:t>
        <a:bodyPr/>
        <a:lstStyle/>
        <a:p>
          <a:endParaRPr lang="en-US" sz="2800"/>
        </a:p>
      </dgm:t>
    </dgm:pt>
    <dgm:pt modelId="{82D27789-4A38-544D-AE34-12A1CD9CD475}" type="sibTrans" cxnId="{FD3F3317-49FF-1D4B-8F54-C39F0BDC404A}">
      <dgm:prSet/>
      <dgm:spPr/>
      <dgm:t>
        <a:bodyPr/>
        <a:lstStyle/>
        <a:p>
          <a:endParaRPr lang="en-US" sz="2800"/>
        </a:p>
      </dgm:t>
    </dgm:pt>
    <dgm:pt modelId="{BCA10E2A-D1EA-DD4D-8BB7-56A763B7EF15}">
      <dgm:prSet phldrT="[Text]" custT="1"/>
      <dgm:spPr/>
      <dgm:t>
        <a:bodyPr/>
        <a:lstStyle/>
        <a:p>
          <a:r>
            <a:rPr lang="en-US" sz="2800"/>
            <a:t>General fund</a:t>
          </a:r>
        </a:p>
      </dgm:t>
    </dgm:pt>
    <dgm:pt modelId="{27DE84D9-F3E5-5C4C-B253-33E9D54CC0DA}" type="parTrans" cxnId="{2217F953-A8A8-E942-8F55-EF5FD88BF5D0}">
      <dgm:prSet/>
      <dgm:spPr/>
      <dgm:t>
        <a:bodyPr/>
        <a:lstStyle/>
        <a:p>
          <a:endParaRPr lang="en-US" sz="2800"/>
        </a:p>
      </dgm:t>
    </dgm:pt>
    <dgm:pt modelId="{7C0F4E9F-BE5D-6B4E-8CB6-AB95830370AD}" type="sibTrans" cxnId="{2217F953-A8A8-E942-8F55-EF5FD88BF5D0}">
      <dgm:prSet/>
      <dgm:spPr/>
      <dgm:t>
        <a:bodyPr/>
        <a:lstStyle/>
        <a:p>
          <a:endParaRPr lang="en-US" sz="2800"/>
        </a:p>
      </dgm:t>
    </dgm:pt>
    <dgm:pt modelId="{A54933F0-5512-7748-92D8-0D2D396BD298}">
      <dgm:prSet phldrT="[Text]" custT="1"/>
      <dgm:spPr/>
      <dgm:t>
        <a:bodyPr/>
        <a:lstStyle/>
        <a:p>
          <a:r>
            <a:rPr lang="en-US" sz="2800"/>
            <a:t>Tax title sales</a:t>
          </a:r>
        </a:p>
      </dgm:t>
    </dgm:pt>
    <dgm:pt modelId="{94B349C7-9F56-4540-8F9F-C3E9D80886B8}" type="parTrans" cxnId="{11D24AF4-1825-0D41-9E87-51455A891A1A}">
      <dgm:prSet/>
      <dgm:spPr/>
      <dgm:t>
        <a:bodyPr/>
        <a:lstStyle/>
        <a:p>
          <a:endParaRPr lang="en-US" sz="2800"/>
        </a:p>
      </dgm:t>
    </dgm:pt>
    <dgm:pt modelId="{D5BBA41C-BAA7-C94C-8166-54A06231F204}" type="sibTrans" cxnId="{11D24AF4-1825-0D41-9E87-51455A891A1A}">
      <dgm:prSet/>
      <dgm:spPr/>
      <dgm:t>
        <a:bodyPr/>
        <a:lstStyle/>
        <a:p>
          <a:endParaRPr lang="en-US" sz="2800"/>
        </a:p>
      </dgm:t>
    </dgm:pt>
    <dgm:pt modelId="{56AE9394-F282-F64A-BEB9-BECD859F11B1}">
      <dgm:prSet phldrT="[Text]" custT="1"/>
      <dgm:spPr/>
      <dgm:t>
        <a:bodyPr/>
        <a:lstStyle/>
        <a:p>
          <a:r>
            <a:rPr lang="en-US" sz="2800"/>
            <a:t>Municipal bond</a:t>
          </a:r>
        </a:p>
      </dgm:t>
    </dgm:pt>
    <dgm:pt modelId="{719FB9C5-D5DE-E24C-BF18-5F1C70ED9A21}" type="parTrans" cxnId="{C9ED114C-9DBF-2246-BDD4-64BDB7F596DC}">
      <dgm:prSet/>
      <dgm:spPr/>
      <dgm:t>
        <a:bodyPr/>
        <a:lstStyle/>
        <a:p>
          <a:endParaRPr lang="en-US" sz="2800"/>
        </a:p>
      </dgm:t>
    </dgm:pt>
    <dgm:pt modelId="{D3A43CEE-D2CA-3A43-9D48-EF5A6C25C560}" type="sibTrans" cxnId="{C9ED114C-9DBF-2246-BDD4-64BDB7F596DC}">
      <dgm:prSet/>
      <dgm:spPr/>
      <dgm:t>
        <a:bodyPr/>
        <a:lstStyle/>
        <a:p>
          <a:endParaRPr lang="en-US" sz="2800"/>
        </a:p>
      </dgm:t>
    </dgm:pt>
    <dgm:pt modelId="{21B66746-2AFF-0845-AD96-0A4915047088}">
      <dgm:prSet phldrT="[Text]" custT="1"/>
      <dgm:spPr/>
      <dgm:t>
        <a:bodyPr/>
        <a:lstStyle/>
        <a:p>
          <a:r>
            <a:rPr lang="en-US" sz="2800"/>
            <a:t>Tax override</a:t>
          </a:r>
        </a:p>
      </dgm:t>
    </dgm:pt>
    <dgm:pt modelId="{D0C7FC9F-A26A-5C42-888C-0FB723DB7BD6}" type="parTrans" cxnId="{A86B3771-23DF-E046-A320-58C3C563B831}">
      <dgm:prSet/>
      <dgm:spPr/>
      <dgm:t>
        <a:bodyPr/>
        <a:lstStyle/>
        <a:p>
          <a:endParaRPr lang="en-US" sz="2800"/>
        </a:p>
      </dgm:t>
    </dgm:pt>
    <dgm:pt modelId="{09F7FE3F-8B0E-FA4D-BDE0-81D825175424}" type="sibTrans" cxnId="{A86B3771-23DF-E046-A320-58C3C563B831}">
      <dgm:prSet/>
      <dgm:spPr/>
      <dgm:t>
        <a:bodyPr/>
        <a:lstStyle/>
        <a:p>
          <a:endParaRPr lang="en-US" sz="2800"/>
        </a:p>
      </dgm:t>
    </dgm:pt>
    <dgm:pt modelId="{53AB94CD-B4EA-884E-B309-3547586BA074}">
      <dgm:prSet phldrT="[Text]" custT="1"/>
      <dgm:spPr/>
      <dgm:t>
        <a:bodyPr/>
        <a:lstStyle/>
        <a:p>
          <a:r>
            <a:rPr lang="en-US" sz="2800"/>
            <a:t>CPA</a:t>
          </a:r>
        </a:p>
      </dgm:t>
    </dgm:pt>
    <dgm:pt modelId="{13B01FDE-EF70-924B-8A39-F0500B8A386A}" type="parTrans" cxnId="{6C467C2D-A55E-D44E-A5C9-F69570EBCB6E}">
      <dgm:prSet/>
      <dgm:spPr/>
      <dgm:t>
        <a:bodyPr/>
        <a:lstStyle/>
        <a:p>
          <a:endParaRPr lang="en-US" sz="2800"/>
        </a:p>
      </dgm:t>
    </dgm:pt>
    <dgm:pt modelId="{7AE50B4C-6D36-CA42-A189-F3F0ABCCFA9F}" type="sibTrans" cxnId="{6C467C2D-A55E-D44E-A5C9-F69570EBCB6E}">
      <dgm:prSet/>
      <dgm:spPr/>
      <dgm:t>
        <a:bodyPr/>
        <a:lstStyle/>
        <a:p>
          <a:endParaRPr lang="en-US" sz="2800"/>
        </a:p>
      </dgm:t>
    </dgm:pt>
    <dgm:pt modelId="{E90D3A8A-81B3-9B48-8931-B2C7ECB4B0A2}" type="pres">
      <dgm:prSet presAssocID="{9ADD4301-927A-C046-85B6-E02730094049}" presName="diagram" presStyleCnt="0">
        <dgm:presLayoutVars>
          <dgm:dir/>
          <dgm:resizeHandles val="exact"/>
        </dgm:presLayoutVars>
      </dgm:prSet>
      <dgm:spPr/>
    </dgm:pt>
    <dgm:pt modelId="{AE50F85B-280A-9F41-AB52-76BBD2490E0D}" type="pres">
      <dgm:prSet presAssocID="{717A26AA-46C0-A540-8741-4E89792A1FCB}" presName="node" presStyleLbl="node1" presStyleIdx="0" presStyleCnt="8">
        <dgm:presLayoutVars>
          <dgm:bulletEnabled val="1"/>
        </dgm:presLayoutVars>
      </dgm:prSet>
      <dgm:spPr/>
    </dgm:pt>
    <dgm:pt modelId="{34B0004F-AA8E-1446-A77E-CF96E8571299}" type="pres">
      <dgm:prSet presAssocID="{AB6FE5BD-CFCB-9E45-84E8-2215B8AB50E4}" presName="sibTrans" presStyleCnt="0"/>
      <dgm:spPr/>
    </dgm:pt>
    <dgm:pt modelId="{C21B497F-13BF-B949-9AD4-1F3E0B16E5CB}" type="pres">
      <dgm:prSet presAssocID="{91644FF6-2665-D241-AAFC-938513C0D145}" presName="node" presStyleLbl="node1" presStyleIdx="1" presStyleCnt="8">
        <dgm:presLayoutVars>
          <dgm:bulletEnabled val="1"/>
        </dgm:presLayoutVars>
      </dgm:prSet>
      <dgm:spPr/>
    </dgm:pt>
    <dgm:pt modelId="{1741F293-081C-B441-B31D-870DCD36B3BE}" type="pres">
      <dgm:prSet presAssocID="{0379A0A1-804A-2049-84F1-3461C230F345}" presName="sibTrans" presStyleCnt="0"/>
      <dgm:spPr/>
    </dgm:pt>
    <dgm:pt modelId="{C7C5349E-2DC5-8C43-B53C-4A09CB90987A}" type="pres">
      <dgm:prSet presAssocID="{D4080375-AEA8-8D4A-B124-BEFC078E5938}" presName="node" presStyleLbl="node1" presStyleIdx="2" presStyleCnt="8">
        <dgm:presLayoutVars>
          <dgm:bulletEnabled val="1"/>
        </dgm:presLayoutVars>
      </dgm:prSet>
      <dgm:spPr/>
    </dgm:pt>
    <dgm:pt modelId="{A3CEB887-F766-BD40-9AA2-1F4F4852FFD8}" type="pres">
      <dgm:prSet presAssocID="{82D27789-4A38-544D-AE34-12A1CD9CD475}" presName="sibTrans" presStyleCnt="0"/>
      <dgm:spPr/>
    </dgm:pt>
    <dgm:pt modelId="{9E692223-2EFE-5D45-B560-CE19AF6AE9D7}" type="pres">
      <dgm:prSet presAssocID="{BCA10E2A-D1EA-DD4D-8BB7-56A763B7EF15}" presName="node" presStyleLbl="node1" presStyleIdx="3" presStyleCnt="8">
        <dgm:presLayoutVars>
          <dgm:bulletEnabled val="1"/>
        </dgm:presLayoutVars>
      </dgm:prSet>
      <dgm:spPr/>
    </dgm:pt>
    <dgm:pt modelId="{71D75311-CABD-8748-BD3F-741F5131A41C}" type="pres">
      <dgm:prSet presAssocID="{7C0F4E9F-BE5D-6B4E-8CB6-AB95830370AD}" presName="sibTrans" presStyleCnt="0"/>
      <dgm:spPr/>
    </dgm:pt>
    <dgm:pt modelId="{D796C2BE-F514-8142-9FAE-685A6B41B962}" type="pres">
      <dgm:prSet presAssocID="{A54933F0-5512-7748-92D8-0D2D396BD298}" presName="node" presStyleLbl="node1" presStyleIdx="4" presStyleCnt="8">
        <dgm:presLayoutVars>
          <dgm:bulletEnabled val="1"/>
        </dgm:presLayoutVars>
      </dgm:prSet>
      <dgm:spPr/>
    </dgm:pt>
    <dgm:pt modelId="{B520A15A-8A03-D34A-A287-82297EFD38EC}" type="pres">
      <dgm:prSet presAssocID="{D5BBA41C-BAA7-C94C-8166-54A06231F204}" presName="sibTrans" presStyleCnt="0"/>
      <dgm:spPr/>
    </dgm:pt>
    <dgm:pt modelId="{DF8FC435-A9E7-0E4E-8397-4740C5A1C61F}" type="pres">
      <dgm:prSet presAssocID="{56AE9394-F282-F64A-BEB9-BECD859F11B1}" presName="node" presStyleLbl="node1" presStyleIdx="5" presStyleCnt="8">
        <dgm:presLayoutVars>
          <dgm:bulletEnabled val="1"/>
        </dgm:presLayoutVars>
      </dgm:prSet>
      <dgm:spPr/>
    </dgm:pt>
    <dgm:pt modelId="{9089381F-B182-7D4A-8CA0-65B91FAB2DEF}" type="pres">
      <dgm:prSet presAssocID="{D3A43CEE-D2CA-3A43-9D48-EF5A6C25C560}" presName="sibTrans" presStyleCnt="0"/>
      <dgm:spPr/>
    </dgm:pt>
    <dgm:pt modelId="{DF41E0FF-D261-5544-8FE3-98976A2D7C69}" type="pres">
      <dgm:prSet presAssocID="{21B66746-2AFF-0845-AD96-0A4915047088}" presName="node" presStyleLbl="node1" presStyleIdx="6" presStyleCnt="8">
        <dgm:presLayoutVars>
          <dgm:bulletEnabled val="1"/>
        </dgm:presLayoutVars>
      </dgm:prSet>
      <dgm:spPr/>
    </dgm:pt>
    <dgm:pt modelId="{C68E1F2A-39A9-1C42-8FF7-7C2199275A45}" type="pres">
      <dgm:prSet presAssocID="{09F7FE3F-8B0E-FA4D-BDE0-81D825175424}" presName="sibTrans" presStyleCnt="0"/>
      <dgm:spPr/>
    </dgm:pt>
    <dgm:pt modelId="{F0BA0542-CD56-D841-A436-68BF861027DC}" type="pres">
      <dgm:prSet presAssocID="{53AB94CD-B4EA-884E-B309-3547586BA074}" presName="node" presStyleLbl="node1" presStyleIdx="7" presStyleCnt="8">
        <dgm:presLayoutVars>
          <dgm:bulletEnabled val="1"/>
        </dgm:presLayoutVars>
      </dgm:prSet>
      <dgm:spPr/>
    </dgm:pt>
  </dgm:ptLst>
  <dgm:cxnLst>
    <dgm:cxn modelId="{099E7C03-877A-CC41-A63E-AD607B1948AF}" type="presOf" srcId="{53AB94CD-B4EA-884E-B309-3547586BA074}" destId="{F0BA0542-CD56-D841-A436-68BF861027DC}" srcOrd="0" destOrd="0" presId="urn:microsoft.com/office/officeart/2005/8/layout/default"/>
    <dgm:cxn modelId="{FD3F3317-49FF-1D4B-8F54-C39F0BDC404A}" srcId="{9ADD4301-927A-C046-85B6-E02730094049}" destId="{D4080375-AEA8-8D4A-B124-BEFC078E5938}" srcOrd="2" destOrd="0" parTransId="{DCDEC47C-8F2A-6848-BCD3-EB43C5F51459}" sibTransId="{82D27789-4A38-544D-AE34-12A1CD9CD475}"/>
    <dgm:cxn modelId="{2B12A625-20E2-CF4C-A061-5C27ABB09206}" type="presOf" srcId="{9ADD4301-927A-C046-85B6-E02730094049}" destId="{E90D3A8A-81B3-9B48-8931-B2C7ECB4B0A2}" srcOrd="0" destOrd="0" presId="urn:microsoft.com/office/officeart/2005/8/layout/default"/>
    <dgm:cxn modelId="{6C467C2D-A55E-D44E-A5C9-F69570EBCB6E}" srcId="{9ADD4301-927A-C046-85B6-E02730094049}" destId="{53AB94CD-B4EA-884E-B309-3547586BA074}" srcOrd="7" destOrd="0" parTransId="{13B01FDE-EF70-924B-8A39-F0500B8A386A}" sibTransId="{7AE50B4C-6D36-CA42-A189-F3F0ABCCFA9F}"/>
    <dgm:cxn modelId="{0D9D5138-0E59-A142-A837-FA7B10B2F044}" type="presOf" srcId="{21B66746-2AFF-0845-AD96-0A4915047088}" destId="{DF41E0FF-D261-5544-8FE3-98976A2D7C69}" srcOrd="0" destOrd="0" presId="urn:microsoft.com/office/officeart/2005/8/layout/default"/>
    <dgm:cxn modelId="{C9ED114C-9DBF-2246-BDD4-64BDB7F596DC}" srcId="{9ADD4301-927A-C046-85B6-E02730094049}" destId="{56AE9394-F282-F64A-BEB9-BECD859F11B1}" srcOrd="5" destOrd="0" parTransId="{719FB9C5-D5DE-E24C-BF18-5F1C70ED9A21}" sibTransId="{D3A43CEE-D2CA-3A43-9D48-EF5A6C25C560}"/>
    <dgm:cxn modelId="{2A57FA70-53A8-0646-B6EB-19F73A1610FD}" type="presOf" srcId="{A54933F0-5512-7748-92D8-0D2D396BD298}" destId="{D796C2BE-F514-8142-9FAE-685A6B41B962}" srcOrd="0" destOrd="0" presId="urn:microsoft.com/office/officeart/2005/8/layout/default"/>
    <dgm:cxn modelId="{A86B3771-23DF-E046-A320-58C3C563B831}" srcId="{9ADD4301-927A-C046-85B6-E02730094049}" destId="{21B66746-2AFF-0845-AD96-0A4915047088}" srcOrd="6" destOrd="0" parTransId="{D0C7FC9F-A26A-5C42-888C-0FB723DB7BD6}" sibTransId="{09F7FE3F-8B0E-FA4D-BDE0-81D825175424}"/>
    <dgm:cxn modelId="{59511752-647E-2F4A-B4B4-83E589F79015}" type="presOf" srcId="{BCA10E2A-D1EA-DD4D-8BB7-56A763B7EF15}" destId="{9E692223-2EFE-5D45-B560-CE19AF6AE9D7}" srcOrd="0" destOrd="0" presId="urn:microsoft.com/office/officeart/2005/8/layout/default"/>
    <dgm:cxn modelId="{2217F953-A8A8-E942-8F55-EF5FD88BF5D0}" srcId="{9ADD4301-927A-C046-85B6-E02730094049}" destId="{BCA10E2A-D1EA-DD4D-8BB7-56A763B7EF15}" srcOrd="3" destOrd="0" parTransId="{27DE84D9-F3E5-5C4C-B253-33E9D54CC0DA}" sibTransId="{7C0F4E9F-BE5D-6B4E-8CB6-AB95830370AD}"/>
    <dgm:cxn modelId="{F5BD0A92-35F6-6F4A-865B-BA6E33AC88E7}" srcId="{9ADD4301-927A-C046-85B6-E02730094049}" destId="{717A26AA-46C0-A540-8741-4E89792A1FCB}" srcOrd="0" destOrd="0" parTransId="{A46B483C-D0E3-8D46-BDA3-B4A3C0750BB6}" sibTransId="{AB6FE5BD-CFCB-9E45-84E8-2215B8AB50E4}"/>
    <dgm:cxn modelId="{0A9404A6-5D4B-E84F-9510-72875353AF13}" type="presOf" srcId="{91644FF6-2665-D241-AAFC-938513C0D145}" destId="{C21B497F-13BF-B949-9AD4-1F3E0B16E5CB}" srcOrd="0" destOrd="0" presId="urn:microsoft.com/office/officeart/2005/8/layout/default"/>
    <dgm:cxn modelId="{C3F5E5AD-E225-DE46-A3F8-F6C304899735}" type="presOf" srcId="{D4080375-AEA8-8D4A-B124-BEFC078E5938}" destId="{C7C5349E-2DC5-8C43-B53C-4A09CB90987A}" srcOrd="0" destOrd="0" presId="urn:microsoft.com/office/officeart/2005/8/layout/default"/>
    <dgm:cxn modelId="{1BB534BA-52AC-0246-88C5-D97386D02B74}" srcId="{9ADD4301-927A-C046-85B6-E02730094049}" destId="{91644FF6-2665-D241-AAFC-938513C0D145}" srcOrd="1" destOrd="0" parTransId="{471609FD-FA39-0B4E-8F3B-52AC5CB4460A}" sibTransId="{0379A0A1-804A-2049-84F1-3461C230F345}"/>
    <dgm:cxn modelId="{5C65FAC9-3DF8-AE49-A810-72DBAD849B0F}" type="presOf" srcId="{717A26AA-46C0-A540-8741-4E89792A1FCB}" destId="{AE50F85B-280A-9F41-AB52-76BBD2490E0D}" srcOrd="0" destOrd="0" presId="urn:microsoft.com/office/officeart/2005/8/layout/default"/>
    <dgm:cxn modelId="{26FA5FEF-DD0F-2E4B-9252-E32D1ECEE921}" type="presOf" srcId="{56AE9394-F282-F64A-BEB9-BECD859F11B1}" destId="{DF8FC435-A9E7-0E4E-8397-4740C5A1C61F}" srcOrd="0" destOrd="0" presId="urn:microsoft.com/office/officeart/2005/8/layout/default"/>
    <dgm:cxn modelId="{11D24AF4-1825-0D41-9E87-51455A891A1A}" srcId="{9ADD4301-927A-C046-85B6-E02730094049}" destId="{A54933F0-5512-7748-92D8-0D2D396BD298}" srcOrd="4" destOrd="0" parTransId="{94B349C7-9F56-4540-8F9F-C3E9D80886B8}" sibTransId="{D5BBA41C-BAA7-C94C-8166-54A06231F204}"/>
    <dgm:cxn modelId="{0A9D5DBC-12CC-804D-A9E1-6523EEAECA91}" type="presParOf" srcId="{E90D3A8A-81B3-9B48-8931-B2C7ECB4B0A2}" destId="{AE50F85B-280A-9F41-AB52-76BBD2490E0D}" srcOrd="0" destOrd="0" presId="urn:microsoft.com/office/officeart/2005/8/layout/default"/>
    <dgm:cxn modelId="{55B4E130-D1EB-FB4B-BDBC-EA0F22A598DB}" type="presParOf" srcId="{E90D3A8A-81B3-9B48-8931-B2C7ECB4B0A2}" destId="{34B0004F-AA8E-1446-A77E-CF96E8571299}" srcOrd="1" destOrd="0" presId="urn:microsoft.com/office/officeart/2005/8/layout/default"/>
    <dgm:cxn modelId="{DC896423-9AE0-8A45-B48C-C6886A18E01E}" type="presParOf" srcId="{E90D3A8A-81B3-9B48-8931-B2C7ECB4B0A2}" destId="{C21B497F-13BF-B949-9AD4-1F3E0B16E5CB}" srcOrd="2" destOrd="0" presId="urn:microsoft.com/office/officeart/2005/8/layout/default"/>
    <dgm:cxn modelId="{865BA721-ED59-8E43-8B7B-07ABF27E389F}" type="presParOf" srcId="{E90D3A8A-81B3-9B48-8931-B2C7ECB4B0A2}" destId="{1741F293-081C-B441-B31D-870DCD36B3BE}" srcOrd="3" destOrd="0" presId="urn:microsoft.com/office/officeart/2005/8/layout/default"/>
    <dgm:cxn modelId="{F895FC25-654D-1245-BA4E-70B2B92E344A}" type="presParOf" srcId="{E90D3A8A-81B3-9B48-8931-B2C7ECB4B0A2}" destId="{C7C5349E-2DC5-8C43-B53C-4A09CB90987A}" srcOrd="4" destOrd="0" presId="urn:microsoft.com/office/officeart/2005/8/layout/default"/>
    <dgm:cxn modelId="{56A466C1-8B85-324F-9077-D87580A31F8B}" type="presParOf" srcId="{E90D3A8A-81B3-9B48-8931-B2C7ECB4B0A2}" destId="{A3CEB887-F766-BD40-9AA2-1F4F4852FFD8}" srcOrd="5" destOrd="0" presId="urn:microsoft.com/office/officeart/2005/8/layout/default"/>
    <dgm:cxn modelId="{CA551B77-1C1E-6845-BF9C-D60B74C8DFCC}" type="presParOf" srcId="{E90D3A8A-81B3-9B48-8931-B2C7ECB4B0A2}" destId="{9E692223-2EFE-5D45-B560-CE19AF6AE9D7}" srcOrd="6" destOrd="0" presId="urn:microsoft.com/office/officeart/2005/8/layout/default"/>
    <dgm:cxn modelId="{757CFA5D-4AEB-B244-AFC9-E392B3D2989F}" type="presParOf" srcId="{E90D3A8A-81B3-9B48-8931-B2C7ECB4B0A2}" destId="{71D75311-CABD-8748-BD3F-741F5131A41C}" srcOrd="7" destOrd="0" presId="urn:microsoft.com/office/officeart/2005/8/layout/default"/>
    <dgm:cxn modelId="{24387D99-0F60-3040-98AA-4A6891B71E11}" type="presParOf" srcId="{E90D3A8A-81B3-9B48-8931-B2C7ECB4B0A2}" destId="{D796C2BE-F514-8142-9FAE-685A6B41B962}" srcOrd="8" destOrd="0" presId="urn:microsoft.com/office/officeart/2005/8/layout/default"/>
    <dgm:cxn modelId="{5DBCF51A-9A08-064B-949B-C4545519E9F9}" type="presParOf" srcId="{E90D3A8A-81B3-9B48-8931-B2C7ECB4B0A2}" destId="{B520A15A-8A03-D34A-A287-82297EFD38EC}" srcOrd="9" destOrd="0" presId="urn:microsoft.com/office/officeart/2005/8/layout/default"/>
    <dgm:cxn modelId="{714CD2F5-C9E2-8F4D-9EEB-629BD8C5DB08}" type="presParOf" srcId="{E90D3A8A-81B3-9B48-8931-B2C7ECB4B0A2}" destId="{DF8FC435-A9E7-0E4E-8397-4740C5A1C61F}" srcOrd="10" destOrd="0" presId="urn:microsoft.com/office/officeart/2005/8/layout/default"/>
    <dgm:cxn modelId="{99F4BBD3-C12C-D642-A8EC-13CE666A2F39}" type="presParOf" srcId="{E90D3A8A-81B3-9B48-8931-B2C7ECB4B0A2}" destId="{9089381F-B182-7D4A-8CA0-65B91FAB2DEF}" srcOrd="11" destOrd="0" presId="urn:microsoft.com/office/officeart/2005/8/layout/default"/>
    <dgm:cxn modelId="{9605D5CF-568A-1A4E-9D65-E23DBBDED469}" type="presParOf" srcId="{E90D3A8A-81B3-9B48-8931-B2C7ECB4B0A2}" destId="{DF41E0FF-D261-5544-8FE3-98976A2D7C69}" srcOrd="12" destOrd="0" presId="urn:microsoft.com/office/officeart/2005/8/layout/default"/>
    <dgm:cxn modelId="{D3B1CCCE-67BC-B14F-82F1-EEDEBB85EEC3}" type="presParOf" srcId="{E90D3A8A-81B3-9B48-8931-B2C7ECB4B0A2}" destId="{C68E1F2A-39A9-1C42-8FF7-7C2199275A45}" srcOrd="13" destOrd="0" presId="urn:microsoft.com/office/officeart/2005/8/layout/default"/>
    <dgm:cxn modelId="{9039AD62-B056-0F47-84FA-2B9DDCDBAC59}" type="presParOf" srcId="{E90D3A8A-81B3-9B48-8931-B2C7ECB4B0A2}" destId="{F0BA0542-CD56-D841-A436-68BF861027D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0F85B-280A-9F41-AB52-76BBD2490E0D}">
      <dsp:nvSpPr>
        <dsp:cNvPr id="0" name=""/>
        <dsp:cNvSpPr/>
      </dsp:nvSpPr>
      <dsp:spPr>
        <a:xfrm>
          <a:off x="3406" y="591682"/>
          <a:ext cx="2702256" cy="16213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Inclusionary zoning payments</a:t>
          </a:r>
        </a:p>
      </dsp:txBody>
      <dsp:txXfrm>
        <a:off x="3406" y="591682"/>
        <a:ext cx="2702256" cy="1621353"/>
      </dsp:txXfrm>
    </dsp:sp>
    <dsp:sp modelId="{C21B497F-13BF-B949-9AD4-1F3E0B16E5CB}">
      <dsp:nvSpPr>
        <dsp:cNvPr id="0" name=""/>
        <dsp:cNvSpPr/>
      </dsp:nvSpPr>
      <dsp:spPr>
        <a:xfrm>
          <a:off x="2975888" y="591682"/>
          <a:ext cx="2702256" cy="16213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Negotiated developer fees</a:t>
          </a:r>
        </a:p>
      </dsp:txBody>
      <dsp:txXfrm>
        <a:off x="2975888" y="591682"/>
        <a:ext cx="2702256" cy="1621353"/>
      </dsp:txXfrm>
    </dsp:sp>
    <dsp:sp modelId="{C7C5349E-2DC5-8C43-B53C-4A09CB90987A}">
      <dsp:nvSpPr>
        <dsp:cNvPr id="0" name=""/>
        <dsp:cNvSpPr/>
      </dsp:nvSpPr>
      <dsp:spPr>
        <a:xfrm>
          <a:off x="5948370" y="591682"/>
          <a:ext cx="2702256" cy="16213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Cell tower leases</a:t>
          </a:r>
        </a:p>
      </dsp:txBody>
      <dsp:txXfrm>
        <a:off x="5948370" y="591682"/>
        <a:ext cx="2702256" cy="1621353"/>
      </dsp:txXfrm>
    </dsp:sp>
    <dsp:sp modelId="{9E692223-2EFE-5D45-B560-CE19AF6AE9D7}">
      <dsp:nvSpPr>
        <dsp:cNvPr id="0" name=""/>
        <dsp:cNvSpPr/>
      </dsp:nvSpPr>
      <dsp:spPr>
        <a:xfrm>
          <a:off x="8920853" y="591682"/>
          <a:ext cx="2702256" cy="16213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General fund</a:t>
          </a:r>
        </a:p>
      </dsp:txBody>
      <dsp:txXfrm>
        <a:off x="8920853" y="591682"/>
        <a:ext cx="2702256" cy="1621353"/>
      </dsp:txXfrm>
    </dsp:sp>
    <dsp:sp modelId="{D796C2BE-F514-8142-9FAE-685A6B41B962}">
      <dsp:nvSpPr>
        <dsp:cNvPr id="0" name=""/>
        <dsp:cNvSpPr/>
      </dsp:nvSpPr>
      <dsp:spPr>
        <a:xfrm>
          <a:off x="3406" y="2483261"/>
          <a:ext cx="2702256" cy="16213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Tax title sales</a:t>
          </a:r>
        </a:p>
      </dsp:txBody>
      <dsp:txXfrm>
        <a:off x="3406" y="2483261"/>
        <a:ext cx="2702256" cy="1621353"/>
      </dsp:txXfrm>
    </dsp:sp>
    <dsp:sp modelId="{DF8FC435-A9E7-0E4E-8397-4740C5A1C61F}">
      <dsp:nvSpPr>
        <dsp:cNvPr id="0" name=""/>
        <dsp:cNvSpPr/>
      </dsp:nvSpPr>
      <dsp:spPr>
        <a:xfrm>
          <a:off x="2975888" y="2483261"/>
          <a:ext cx="2702256" cy="16213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Municipal bond</a:t>
          </a:r>
        </a:p>
      </dsp:txBody>
      <dsp:txXfrm>
        <a:off x="2975888" y="2483261"/>
        <a:ext cx="2702256" cy="1621353"/>
      </dsp:txXfrm>
    </dsp:sp>
    <dsp:sp modelId="{DF41E0FF-D261-5544-8FE3-98976A2D7C69}">
      <dsp:nvSpPr>
        <dsp:cNvPr id="0" name=""/>
        <dsp:cNvSpPr/>
      </dsp:nvSpPr>
      <dsp:spPr>
        <a:xfrm>
          <a:off x="5948370" y="2483261"/>
          <a:ext cx="2702256" cy="16213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Tax override</a:t>
          </a:r>
        </a:p>
      </dsp:txBody>
      <dsp:txXfrm>
        <a:off x="5948370" y="2483261"/>
        <a:ext cx="2702256" cy="1621353"/>
      </dsp:txXfrm>
    </dsp:sp>
    <dsp:sp modelId="{F0BA0542-CD56-D841-A436-68BF861027DC}">
      <dsp:nvSpPr>
        <dsp:cNvPr id="0" name=""/>
        <dsp:cNvSpPr/>
      </dsp:nvSpPr>
      <dsp:spPr>
        <a:xfrm>
          <a:off x="8920853" y="2483261"/>
          <a:ext cx="2702256" cy="162135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CPA</a:t>
          </a:r>
        </a:p>
      </dsp:txBody>
      <dsp:txXfrm>
        <a:off x="8920853" y="2483261"/>
        <a:ext cx="2702256" cy="16213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592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16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93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0AAB4D"/>
                </a:solidFill>
              </a:rPr>
              <a:t>A place to put funds dedicated for affordable housing.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936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777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CPA considered in 2015-2016 but not adopted.</a:t>
            </a:r>
          </a:p>
        </p:txBody>
      </p:sp>
    </p:spTree>
    <p:extLst>
      <p:ext uri="{BB962C8B-B14F-4D97-AF65-F5344CB8AC3E}">
        <p14:creationId xmlns:p14="http://schemas.microsoft.com/office/powerpoint/2010/main" val="1993799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MGL c.44B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9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solidFill>
          <a:srgbClr val="114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JMG-TopographicMapPattern-WEB-Blue.png" descr="JMG-TopographicMapPattern-WEB-Blue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98183" y="-233536"/>
            <a:ext cx="12661317" cy="723503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>
              <a:defRPr sz="3800" cap="all" spc="114">
                <a:solidFill>
                  <a:schemeClr val="accent4">
                    <a:hueOff val="-10891429"/>
                    <a:satOff val="-40707"/>
                    <a:lumOff val="49411"/>
                  </a:schemeClr>
                </a:solidFill>
                <a:latin typeface="Maleah Bold"/>
                <a:ea typeface="Maleah Bold"/>
                <a:cs typeface="Maleah Bold"/>
                <a:sym typeface="Maleah Bold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latin typeface="Lato Regular"/>
                <a:ea typeface="Lato Regular"/>
                <a:cs typeface="Lato Regular"/>
                <a:sym typeface="Lato Regular"/>
              </a:defRPr>
            </a:lvl1pPr>
            <a:lvl2pPr marL="0" indent="457200" algn="ctr">
              <a:buSzTx/>
              <a:buFontTx/>
              <a:buNone/>
              <a:defRPr>
                <a:latin typeface="Lato Regular"/>
                <a:ea typeface="Lato Regular"/>
                <a:cs typeface="Lato Regular"/>
                <a:sym typeface="Lato Regular"/>
              </a:defRPr>
            </a:lvl2pPr>
            <a:lvl3pPr marL="0" indent="914400" algn="ctr">
              <a:buSzTx/>
              <a:buFontTx/>
              <a:buNone/>
              <a:defRPr>
                <a:latin typeface="Lato Regular"/>
                <a:ea typeface="Lato Regular"/>
                <a:cs typeface="Lato Regular"/>
                <a:sym typeface="Lato Regular"/>
              </a:defRPr>
            </a:lvl3pPr>
            <a:lvl4pPr marL="0" indent="1371600" algn="ctr">
              <a:buSzTx/>
              <a:buFontTx/>
              <a:buNone/>
              <a:defRPr>
                <a:latin typeface="Lato Regular"/>
                <a:ea typeface="Lato Regular"/>
                <a:cs typeface="Lato Regular"/>
                <a:sym typeface="Lato Regular"/>
              </a:defRPr>
            </a:lvl4pPr>
            <a:lvl5pPr marL="0" indent="1828800" algn="ctr">
              <a:buSzTx/>
              <a:buFontTx/>
              <a:buNone/>
              <a:defRPr>
                <a:latin typeface="Lato Regular"/>
                <a:ea typeface="Lato Regular"/>
                <a:cs typeface="Lato Regular"/>
                <a:sym typeface="Lato Regular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2">
    <p:bg>
      <p:bgPr>
        <a:solidFill>
          <a:schemeClr val="accent3">
            <a:hueOff val="-824209"/>
            <a:satOff val="-36108"/>
            <a:lumOff val="1725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965200" y="4540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800" cap="all" spc="114">
                <a:solidFill>
                  <a:schemeClr val="accent1">
                    <a:hueOff val="1999904"/>
                    <a:satOff val="-25472"/>
                    <a:lumOff val="-12819"/>
                  </a:schemeClr>
                </a:solidFill>
                <a:latin typeface="Maleah Bold"/>
                <a:ea typeface="Maleah Bold"/>
                <a:cs typeface="Maleah Bold"/>
                <a:sym typeface="Maleah Bold"/>
              </a:defRPr>
            </a:lvl1pPr>
          </a:lstStyle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idx="1"/>
          </p:nvPr>
        </p:nvSpPr>
        <p:spPr>
          <a:xfrm>
            <a:off x="965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Line"/>
          <p:cNvSpPr/>
          <p:nvPr/>
        </p:nvSpPr>
        <p:spPr>
          <a:xfrm>
            <a:off x="-84333" y="1379032"/>
            <a:ext cx="10680070" cy="1"/>
          </a:xfrm>
          <a:prstGeom prst="line">
            <a:avLst/>
          </a:prstGeom>
          <a:ln w="12700">
            <a:solidFill>
              <a:schemeClr val="accent6">
                <a:hueOff val="119539"/>
                <a:lumOff val="-5294"/>
              </a:schemeClr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BF7847"/>
                </a:solidFill>
              </a:defRPr>
            </a:pPr>
            <a:endParaRPr/>
          </a:p>
        </p:txBody>
      </p:sp>
      <p:sp>
        <p:nvSpPr>
          <p:cNvPr id="54" name="p: 617-221-4003     w:  JMGOLDSON.COM"/>
          <p:cNvSpPr txBox="1"/>
          <p:nvPr/>
        </p:nvSpPr>
        <p:spPr>
          <a:xfrm>
            <a:off x="5385901" y="6502905"/>
            <a:ext cx="2027028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300" spc="273">
                <a:solidFill>
                  <a:schemeClr val="accent2">
                    <a:hueOff val="5744758"/>
                    <a:satOff val="5172"/>
                    <a:lumOff val="-17254"/>
                  </a:schemeClr>
                </a:solidFill>
                <a:latin typeface="Lato-Light"/>
                <a:ea typeface="Lato-Light"/>
                <a:cs typeface="Lato-Light"/>
                <a:sym typeface="Lato-Light"/>
              </a:defRPr>
            </a:lvl1pPr>
          </a:lstStyle>
          <a:p>
            <a:r>
              <a:t>JMGOLDSON.COM</a:t>
            </a:r>
          </a:p>
        </p:txBody>
      </p:sp>
      <p:pic>
        <p:nvPicPr>
          <p:cNvPr id="55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9294" y="6231002"/>
            <a:ext cx="292790" cy="45142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2">
    <p:bg>
      <p:bgPr>
        <a:solidFill>
          <a:schemeClr val="accent3">
            <a:hueOff val="-824209"/>
            <a:satOff val="-36108"/>
            <a:lumOff val="1725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965200" y="5347970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sz="3800" cap="all" spc="114">
                <a:solidFill>
                  <a:schemeClr val="accent1">
                    <a:hueOff val="1999904"/>
                    <a:satOff val="-25472"/>
                    <a:lumOff val="-12819"/>
                  </a:schemeClr>
                </a:solidFill>
                <a:latin typeface="Maleah Bold"/>
                <a:ea typeface="Maleah Bold"/>
                <a:cs typeface="Maleah Bold"/>
                <a:sym typeface="Maleah Bold"/>
              </a:defRPr>
            </a:lvl1pPr>
          </a:lstStyle>
          <a:p>
            <a:r>
              <a:t>Title Text</a:t>
            </a:r>
          </a:p>
        </p:txBody>
      </p:sp>
      <p:sp>
        <p:nvSpPr>
          <p:cNvPr id="53" name="Line"/>
          <p:cNvSpPr/>
          <p:nvPr/>
        </p:nvSpPr>
        <p:spPr>
          <a:xfrm>
            <a:off x="-28577" y="5449227"/>
            <a:ext cx="10680070" cy="1"/>
          </a:xfrm>
          <a:prstGeom prst="line">
            <a:avLst/>
          </a:prstGeom>
          <a:ln w="12700">
            <a:solidFill>
              <a:schemeClr val="accent6">
                <a:hueOff val="119539"/>
                <a:lumOff val="-5294"/>
              </a:schemeClr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BF7847"/>
                </a:solidFill>
              </a:defRPr>
            </a:pPr>
            <a:endParaRPr/>
          </a:p>
        </p:txBody>
      </p:sp>
      <p:sp>
        <p:nvSpPr>
          <p:cNvPr id="54" name="p: 617-221-4003     w:  JMGOLDSON.COM"/>
          <p:cNvSpPr txBox="1"/>
          <p:nvPr/>
        </p:nvSpPr>
        <p:spPr>
          <a:xfrm>
            <a:off x="5285294" y="6502905"/>
            <a:ext cx="2228236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300" spc="273">
                <a:solidFill>
                  <a:schemeClr val="accent2">
                    <a:hueOff val="5744758"/>
                    <a:satOff val="5172"/>
                    <a:lumOff val="-17254"/>
                  </a:schemeClr>
                </a:solidFill>
                <a:latin typeface="Lato-Light"/>
                <a:ea typeface="Lato-Light"/>
                <a:cs typeface="Lato-Light"/>
                <a:sym typeface="Lato-Light"/>
              </a:defRPr>
            </a:lvl1pPr>
          </a:lstStyle>
          <a:p>
            <a:r>
              <a:t>   JMGOLDSON.COM</a:t>
            </a:r>
          </a:p>
        </p:txBody>
      </p:sp>
      <p:pic>
        <p:nvPicPr>
          <p:cNvPr id="55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9294" y="6231002"/>
            <a:ext cx="292790" cy="451425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87865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ll-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" y="1557338"/>
            <a:ext cx="11734800" cy="478631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800">
                <a:solidFill>
                  <a:srgbClr val="4BC3C9"/>
                </a:solidFill>
                <a:latin typeface="Open Sans Condensed" charset="0"/>
                <a:ea typeface="Open Sans Condensed" charset="0"/>
                <a:cs typeface="Open Sans Condensed" charset="0"/>
              </a:defRPr>
            </a:lvl1pPr>
            <a:lvl2pPr>
              <a:defRPr>
                <a:solidFill>
                  <a:srgbClr val="195293"/>
                </a:solidFill>
              </a:defRPr>
            </a:lvl2pPr>
            <a:lvl3pPr>
              <a:defRPr>
                <a:solidFill>
                  <a:srgbClr val="195293"/>
                </a:solidFill>
              </a:defRPr>
            </a:lvl3pPr>
            <a:lvl4pPr>
              <a:defRPr>
                <a:solidFill>
                  <a:srgbClr val="0AAB4D"/>
                </a:solidFill>
              </a:defRPr>
            </a:lvl4pPr>
            <a:lvl5pPr>
              <a:defRPr>
                <a:solidFill>
                  <a:srgbClr val="0AAB4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13" y="182256"/>
            <a:ext cx="9577387" cy="746432"/>
          </a:xfrm>
        </p:spPr>
        <p:txBody>
          <a:bodyPr>
            <a:normAutofit/>
          </a:bodyPr>
          <a:lstStyle>
            <a:lvl1pPr algn="r">
              <a:defRPr sz="2800">
                <a:solidFill>
                  <a:srgbClr val="EBE1D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8705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hueOff val="1999904"/>
            <a:satOff val="-25472"/>
            <a:lumOff val="-1281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: 617-221-4003     w:  JMGOLDSON.COM"/>
          <p:cNvSpPr txBox="1"/>
          <p:nvPr/>
        </p:nvSpPr>
        <p:spPr>
          <a:xfrm>
            <a:off x="5385901" y="6502905"/>
            <a:ext cx="2027028" cy="29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300" spc="273">
                <a:solidFill>
                  <a:schemeClr val="accent2">
                    <a:hueOff val="5744758"/>
                    <a:satOff val="5172"/>
                    <a:lumOff val="-17254"/>
                  </a:schemeClr>
                </a:solidFill>
                <a:latin typeface="Lato-Light"/>
                <a:ea typeface="Lato-Light"/>
                <a:cs typeface="Lato-Light"/>
                <a:sym typeface="Lato-Light"/>
              </a:defRPr>
            </a:lvl1pPr>
          </a:lstStyle>
          <a:p>
            <a:r>
              <a:t>JMGOLDSON.COM</a:t>
            </a:r>
          </a:p>
        </p:txBody>
      </p:sp>
      <p:pic>
        <p:nvPicPr>
          <p:cNvPr id="3" name="Image" descr="Imag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689294" y="6231002"/>
            <a:ext cx="292790" cy="45142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8040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</a:t>
            </a:r>
            <a:r>
              <a:rPr lang="en-US"/>
              <a:t>e</a:t>
            </a:r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12663" y="6404292"/>
            <a:ext cx="241138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D1A792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EBE1D9"/>
          </a:solidFill>
          <a:uFillTx/>
          <a:latin typeface="Candara"/>
          <a:ea typeface="Candara"/>
          <a:cs typeface="Candara"/>
          <a:sym typeface="Candara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F7847"/>
          </a:solidFill>
          <a:uFillTx/>
          <a:latin typeface="Candara"/>
          <a:ea typeface="Candara"/>
          <a:cs typeface="Candara"/>
          <a:sym typeface="Candara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F7847"/>
          </a:solidFill>
          <a:uFillTx/>
          <a:latin typeface="Candara"/>
          <a:ea typeface="Candara"/>
          <a:cs typeface="Candara"/>
          <a:sym typeface="Candara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F7847"/>
          </a:solidFill>
          <a:uFillTx/>
          <a:latin typeface="Candara"/>
          <a:ea typeface="Candara"/>
          <a:cs typeface="Candara"/>
          <a:sym typeface="Candara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F7847"/>
          </a:solidFill>
          <a:uFillTx/>
          <a:latin typeface="Candara"/>
          <a:ea typeface="Candara"/>
          <a:cs typeface="Candara"/>
          <a:sym typeface="Candara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F7847"/>
          </a:solidFill>
          <a:uFillTx/>
          <a:latin typeface="Candara"/>
          <a:ea typeface="Candara"/>
          <a:cs typeface="Candara"/>
          <a:sym typeface="Candara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F7847"/>
          </a:solidFill>
          <a:uFillTx/>
          <a:latin typeface="Candara"/>
          <a:ea typeface="Candara"/>
          <a:cs typeface="Candara"/>
          <a:sym typeface="Candara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F7847"/>
          </a:solidFill>
          <a:uFillTx/>
          <a:latin typeface="Candara"/>
          <a:ea typeface="Candara"/>
          <a:cs typeface="Candara"/>
          <a:sym typeface="Candara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BF7847"/>
          </a:solidFill>
          <a:uFillTx/>
          <a:latin typeface="Candara"/>
          <a:ea typeface="Candara"/>
          <a:cs typeface="Candara"/>
          <a:sym typeface="Candara"/>
        </a:defRPr>
      </a:lvl9pPr>
    </p:titleStyle>
    <p:bodyStyle>
      <a:lvl1pPr marL="195942" marR="0" indent="-195942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accent4">
              <a:hueOff val="-10891429"/>
              <a:satOff val="-40707"/>
              <a:lumOff val="49411"/>
            </a:schemeClr>
          </a:solidFill>
          <a:uFillTx/>
          <a:latin typeface="Lato-Light"/>
          <a:ea typeface="Lato-Light"/>
          <a:cs typeface="Lato-Light"/>
          <a:sym typeface="Lato-Light"/>
        </a:defRPr>
      </a:lvl1pPr>
      <a:lvl2pPr marL="685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accent4">
              <a:hueOff val="-10891429"/>
              <a:satOff val="-40707"/>
              <a:lumOff val="49411"/>
            </a:schemeClr>
          </a:solidFill>
          <a:uFillTx/>
          <a:latin typeface="Lato-Light"/>
          <a:ea typeface="Lato-Light"/>
          <a:cs typeface="Lato-Light"/>
          <a:sym typeface="Lato-Light"/>
        </a:defRPr>
      </a:lvl2pPr>
      <a:lvl3pPr marL="1188719" marR="0" indent="-27431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accent4">
              <a:hueOff val="-10891429"/>
              <a:satOff val="-40707"/>
              <a:lumOff val="49411"/>
            </a:schemeClr>
          </a:solidFill>
          <a:uFillTx/>
          <a:latin typeface="Lato-Light"/>
          <a:ea typeface="Lato-Light"/>
          <a:cs typeface="Lato-Light"/>
          <a:sym typeface="Lato-Light"/>
        </a:defRPr>
      </a:lvl3pPr>
      <a:lvl4pPr marL="1676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accent4">
              <a:hueOff val="-10891429"/>
              <a:satOff val="-40707"/>
              <a:lumOff val="49411"/>
            </a:schemeClr>
          </a:solidFill>
          <a:uFillTx/>
          <a:latin typeface="Lato-Light"/>
          <a:ea typeface="Lato-Light"/>
          <a:cs typeface="Lato-Light"/>
          <a:sym typeface="Lato-Light"/>
        </a:defRPr>
      </a:lvl4pPr>
      <a:lvl5pPr marL="21336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accent4">
              <a:hueOff val="-10891429"/>
              <a:satOff val="-40707"/>
              <a:lumOff val="49411"/>
            </a:schemeClr>
          </a:solidFill>
          <a:uFillTx/>
          <a:latin typeface="Lato-Light"/>
          <a:ea typeface="Lato-Light"/>
          <a:cs typeface="Lato-Light"/>
          <a:sym typeface="Lato-Light"/>
        </a:defRPr>
      </a:lvl5pPr>
      <a:lvl6pPr marL="25908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accent4">
              <a:hueOff val="-10891429"/>
              <a:satOff val="-40707"/>
              <a:lumOff val="49411"/>
            </a:schemeClr>
          </a:solidFill>
          <a:uFillTx/>
          <a:latin typeface="Lato-Light"/>
          <a:ea typeface="Lato-Light"/>
          <a:cs typeface="Lato-Light"/>
          <a:sym typeface="Lato-Light"/>
        </a:defRPr>
      </a:lvl6pPr>
      <a:lvl7pPr marL="30480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accent4">
              <a:hueOff val="-10891429"/>
              <a:satOff val="-40707"/>
              <a:lumOff val="49411"/>
            </a:schemeClr>
          </a:solidFill>
          <a:uFillTx/>
          <a:latin typeface="Lato-Light"/>
          <a:ea typeface="Lato-Light"/>
          <a:cs typeface="Lato-Light"/>
          <a:sym typeface="Lato-Light"/>
        </a:defRPr>
      </a:lvl7pPr>
      <a:lvl8pPr marL="35052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accent4">
              <a:hueOff val="-10891429"/>
              <a:satOff val="-40707"/>
              <a:lumOff val="49411"/>
            </a:schemeClr>
          </a:solidFill>
          <a:uFillTx/>
          <a:latin typeface="Lato-Light"/>
          <a:ea typeface="Lato-Light"/>
          <a:cs typeface="Lato-Light"/>
          <a:sym typeface="Lato-Light"/>
        </a:defRPr>
      </a:lvl8pPr>
      <a:lvl9pPr marL="3962400" marR="0" indent="-3048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chemeClr val="accent4">
              <a:hueOff val="-10891429"/>
              <a:satOff val="-40707"/>
              <a:lumOff val="49411"/>
            </a:schemeClr>
          </a:solidFill>
          <a:uFillTx/>
          <a:latin typeface="Lato-Light"/>
          <a:ea typeface="Lato-Light"/>
          <a:cs typeface="Lato-Light"/>
          <a:sym typeface="Lato-Light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ennifer@jmgoldson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1"/>
          <p:cNvSpPr txBox="1">
            <a:spLocks noGrp="1"/>
          </p:cNvSpPr>
          <p:nvPr>
            <p:ph type="ctrTitle"/>
          </p:nvPr>
        </p:nvSpPr>
        <p:spPr>
          <a:xfrm>
            <a:off x="1093647" y="1367822"/>
            <a:ext cx="5469199" cy="316974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>
            <a:lvl1pPr algn="ctr">
              <a:defRPr sz="4800" spc="144"/>
            </a:lvl1pPr>
          </a:lstStyle>
          <a:p>
            <a:pPr algn="l"/>
            <a:r>
              <a:rPr lang="en-US" sz="2800"/>
              <a:t>South Hadley Municipal Affordable Housing Trust</a:t>
            </a:r>
            <a:br>
              <a:rPr lang="en-US" sz="2800"/>
            </a:br>
            <a:br>
              <a:rPr lang="en-US" sz="2800"/>
            </a:br>
            <a:r>
              <a:rPr lang="en-US" sz="2800"/>
              <a:t>Action plan kickoff</a:t>
            </a:r>
            <a:br>
              <a:rPr lang="en-US" sz="2800"/>
            </a:br>
            <a:br>
              <a:rPr lang="en-US"/>
            </a:br>
            <a:r>
              <a:rPr lang="en-US" sz="1800"/>
              <a:t>29 January 2025</a:t>
            </a:r>
            <a:endParaRPr/>
          </a:p>
        </p:txBody>
      </p:sp>
      <p:sp>
        <p:nvSpPr>
          <p:cNvPr id="100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093647" y="4350683"/>
            <a:ext cx="11298980" cy="2507317"/>
          </a:xfrm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pPr algn="l">
              <a:defRPr sz="2100" cap="all" spc="42">
                <a:solidFill>
                  <a:schemeClr val="accent3">
                    <a:hueOff val="-824209"/>
                    <a:satOff val="-36108"/>
                    <a:lumOff val="17254"/>
                  </a:schemeClr>
                </a:solidFill>
              </a:defRPr>
            </a:pPr>
            <a:endParaRPr lang="en-US">
              <a:solidFill>
                <a:schemeClr val="accent3">
                  <a:hueOff val="-824209"/>
                  <a:satOff val="-36108"/>
                  <a:lumOff val="17254"/>
                </a:schemeClr>
              </a:solidFill>
            </a:endParaRPr>
          </a:p>
          <a:p>
            <a:pPr algn="l">
              <a:defRPr sz="2100" cap="all" spc="42">
                <a:solidFill>
                  <a:schemeClr val="accent3">
                    <a:hueOff val="-824209"/>
                    <a:satOff val="-36108"/>
                    <a:lumOff val="17254"/>
                  </a:schemeClr>
                </a:solidFill>
              </a:defRPr>
            </a:pPr>
            <a:r>
              <a:rPr lang="en-US">
                <a:solidFill>
                  <a:schemeClr val="accent3">
                    <a:hueOff val="-824209"/>
                    <a:satOff val="-36108"/>
                    <a:lumOff val="17254"/>
                  </a:schemeClr>
                </a:solidFill>
              </a:rPr>
              <a:t>Presentation by</a:t>
            </a:r>
            <a:r>
              <a:rPr lang="en-US" sz="2100">
                <a:solidFill>
                  <a:schemeClr val="accent3">
                    <a:hueOff val="-824209"/>
                    <a:satOff val="-36108"/>
                    <a:lumOff val="17254"/>
                  </a:schemeClr>
                </a:solidFill>
              </a:rPr>
              <a:t> </a:t>
            </a:r>
          </a:p>
          <a:p>
            <a:pPr algn="l">
              <a:defRPr sz="2100" cap="all" spc="42">
                <a:solidFill>
                  <a:schemeClr val="accent3">
                    <a:hueOff val="-824209"/>
                    <a:satOff val="-36108"/>
                    <a:lumOff val="17254"/>
                  </a:schemeClr>
                </a:solidFill>
              </a:defRPr>
            </a:pPr>
            <a:r>
              <a:rPr lang="en-US" sz="1500">
                <a:solidFill>
                  <a:srgbClr val="EBE1D9"/>
                </a:solidFill>
              </a:rPr>
              <a:t>Jenn Goldson, AICP</a:t>
            </a:r>
          </a:p>
          <a:p>
            <a:pPr algn="l">
              <a:defRPr sz="2100" cap="all" spc="42">
                <a:solidFill>
                  <a:schemeClr val="accent3">
                    <a:hueOff val="-824209"/>
                    <a:satOff val="-36108"/>
                    <a:lumOff val="17254"/>
                  </a:schemeClr>
                </a:solidFill>
              </a:defRPr>
            </a:pPr>
            <a:r>
              <a:rPr lang="en-US" sz="1500">
                <a:solidFill>
                  <a:srgbClr val="EBE1D9"/>
                </a:solidFill>
              </a:rPr>
              <a:t>Noah Harper, AICP</a:t>
            </a:r>
          </a:p>
          <a:p>
            <a:pPr algn="l">
              <a:defRPr sz="2100" cap="all" spc="42">
                <a:solidFill>
                  <a:schemeClr val="accent3">
                    <a:hueOff val="-824209"/>
                    <a:satOff val="-36108"/>
                    <a:lumOff val="17254"/>
                  </a:schemeClr>
                </a:solidFill>
              </a:defRPr>
            </a:pPr>
            <a:r>
              <a:rPr lang="en-US" sz="1500">
                <a:solidFill>
                  <a:srgbClr val="EBE1D9"/>
                </a:solidFill>
              </a:rPr>
              <a:t>JM Goldson LLC</a:t>
            </a:r>
          </a:p>
          <a:p>
            <a:pPr>
              <a:defRPr sz="2100" cap="all" spc="42">
                <a:solidFill>
                  <a:schemeClr val="accent3">
                    <a:hueOff val="-824209"/>
                    <a:satOff val="-36108"/>
                    <a:lumOff val="17254"/>
                  </a:schemeClr>
                </a:solidFill>
              </a:defRPr>
            </a:pPr>
            <a:endParaRPr lang="en-US"/>
          </a:p>
        </p:txBody>
      </p:sp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F6B30EC4-613C-DF4D-86D1-1B8F3AC5A8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71" y="-228511"/>
            <a:ext cx="3462058" cy="1436867"/>
          </a:xfrm>
          <a:prstGeom prst="rect">
            <a:avLst/>
          </a:prstGeom>
        </p:spPr>
      </p:pic>
      <p:pic>
        <p:nvPicPr>
          <p:cNvPr id="3" name="Picture 2" descr="Shape&#10;&#10;Description automatically generated with low confidence">
            <a:extLst>
              <a:ext uri="{FF2B5EF4-FFF2-40B4-BE49-F238E27FC236}">
                <a16:creationId xmlns:a16="http://schemas.microsoft.com/office/drawing/2014/main" id="{2C265940-7C3F-4B41-9A8F-4F10FE8512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06"/>
          <a:stretch/>
        </p:blipFill>
        <p:spPr>
          <a:xfrm>
            <a:off x="6096000" y="1403316"/>
            <a:ext cx="5704551" cy="484285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12A997-FA8F-B349-853B-6FB96077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54025"/>
            <a:ext cx="11226800" cy="1325563"/>
          </a:xfrm>
        </p:spPr>
        <p:txBody>
          <a:bodyPr>
            <a:normAutofit/>
          </a:bodyPr>
          <a:lstStyle/>
          <a:p>
            <a:r>
              <a:rPr lang="en-US"/>
              <a:t>What can you do with trust funds?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7CA571-BBBA-784E-BD36-9D6D13685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1825625"/>
            <a:ext cx="9675091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tx1"/>
                </a:solidFill>
                <a:latin typeface="Lato Light" panose="020F0302020204030203" pitchFamily="34" charset="77"/>
              </a:rPr>
              <a:t>Preserve</a:t>
            </a:r>
          </a:p>
          <a:p>
            <a:pPr marL="0" indent="0" algn="r">
              <a:buNone/>
            </a:pPr>
            <a:r>
              <a:rPr lang="en-US" sz="2000">
                <a:solidFill>
                  <a:schemeClr val="tx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Expiring affordability restrictions </a:t>
            </a:r>
          </a:p>
          <a:p>
            <a:pPr algn="r"/>
            <a:endParaRPr lang="en-US" sz="2000">
              <a:solidFill>
                <a:srgbClr val="0AAB4D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00EF368-8622-4244-A6B2-B1368B26E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448" y="1568529"/>
            <a:ext cx="4874810" cy="36010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E4B2B0-E5B0-E849-B4AC-DDBDA1219726}"/>
              </a:ext>
            </a:extLst>
          </p:cNvPr>
          <p:cNvSpPr txBox="1"/>
          <p:nvPr/>
        </p:nvSpPr>
        <p:spPr>
          <a:xfrm>
            <a:off x="1101449" y="5215656"/>
            <a:ext cx="4874810" cy="1323439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latin typeface="Lato" panose="020F0502020204030203" pitchFamily="34" charset="77"/>
              </a:rPr>
              <a:t>Amherst: Preserve Affordable Units</a:t>
            </a:r>
          </a:p>
          <a:p>
            <a:r>
              <a:rPr lang="en-US" sz="1600">
                <a:latin typeface="Lato" panose="020F0502020204030203" pitchFamily="34" charset="77"/>
                <a:ea typeface="Open Sans Condensed" panose="020B0606030504020204" pitchFamily="34" charset="0"/>
                <a:cs typeface="Open Sans Condensed" panose="020B0606030504020204" pitchFamily="34" charset="0"/>
              </a:rPr>
              <a:t>Because mortgage was repaid  affordable restrictions would have expired, so the town supported a new owner to buy the property and establish new affordable restrictions.</a:t>
            </a:r>
          </a:p>
        </p:txBody>
      </p:sp>
    </p:spTree>
    <p:extLst>
      <p:ext uri="{BB962C8B-B14F-4D97-AF65-F5344CB8AC3E}">
        <p14:creationId xmlns:p14="http://schemas.microsoft.com/office/powerpoint/2010/main" val="9549529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0EE33-E626-EE86-454D-CD60B4F6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S. Hadley Housing Production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44C-22E1-7830-EBDA-9D47A8762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1" y="1825625"/>
            <a:ext cx="5745566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Strategy 3: Land Purchase for Housing</a:t>
            </a:r>
            <a:br>
              <a:rPr lang="en-US"/>
            </a:br>
            <a:r>
              <a:rPr lang="en-US"/>
              <a:t>"Facilitate small-scale deed-restricted Affordable Housing production by purchasing land or buildings that can be used for housing." This includes: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Acquiring land through surplus properties, tax foreclosures, or real estate listings.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/>
              <a:t>Donating or selling land to nonprofits for Affordable Housing development​​.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ED8FBE-EA7A-272E-9EFB-98AE206DB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2066" y="1454123"/>
            <a:ext cx="4548734" cy="42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21615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3295F99-9F1A-4646-99FA-59948233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155102"/>
            <a:ext cx="10998200" cy="1325563"/>
          </a:xfrm>
        </p:spPr>
        <p:txBody>
          <a:bodyPr/>
          <a:lstStyle/>
          <a:p>
            <a:r>
              <a:rPr lang="en-US"/>
              <a:t>Where can the trust get revenue from?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B57B88E-072A-7242-ACF4-5F7DB0E708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9989035"/>
              </p:ext>
            </p:extLst>
          </p:nvPr>
        </p:nvGraphicFramePr>
        <p:xfrm>
          <a:off x="336884" y="1480665"/>
          <a:ext cx="11626516" cy="4696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3122628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664CFD-6A18-4349-8B5B-8BBCC9972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54025"/>
            <a:ext cx="10894568" cy="1325563"/>
          </a:xfrm>
        </p:spPr>
        <p:txBody>
          <a:bodyPr/>
          <a:lstStyle/>
          <a:p>
            <a:r>
              <a:rPr lang="en-US"/>
              <a:t>3 frameworks: trust board’s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587838-D220-804D-B5A1-6E250D5A7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2602" y="2372810"/>
            <a:ext cx="5044440" cy="3480062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/>
              <a:t>Initiator</a:t>
            </a:r>
            <a:r>
              <a:rPr lang="en-US" dirty="0"/>
              <a:t> – initiates projects and facilitates implementation directly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Funder</a:t>
            </a:r>
            <a:r>
              <a:rPr lang="en-US" dirty="0"/>
              <a:t> – takes applications and determines which to fund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/>
              <a:t>Hybrid</a:t>
            </a:r>
            <a:r>
              <a:rPr lang="en-US" dirty="0"/>
              <a:t> – some combination of both above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*Some Trusts also take on an advocacy role (similar to a Housing Partnership)</a:t>
            </a:r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6E90BB05-2DD2-8441-9A8D-3E2F675B37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50"/>
          <a:stretch/>
        </p:blipFill>
        <p:spPr>
          <a:xfrm>
            <a:off x="5334000" y="681037"/>
            <a:ext cx="6858000" cy="539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36026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ADF6C-F0F8-11C2-A188-21255F5B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Overview of a 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46089937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Rectangle 2"/>
          <p:cNvSpPr txBox="1">
            <a:spLocks noGrp="1"/>
          </p:cNvSpPr>
          <p:nvPr>
            <p:ph type="title"/>
          </p:nvPr>
        </p:nvSpPr>
        <p:spPr>
          <a:xfrm>
            <a:off x="965200" y="365125"/>
            <a:ext cx="1041912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purpose</a:t>
            </a:r>
            <a:endParaRPr/>
          </a:p>
        </p:txBody>
      </p:sp>
      <p:sp>
        <p:nvSpPr>
          <p:cNvPr id="111" name="Rectangle 3"/>
          <p:cNvSpPr txBox="1">
            <a:spLocks noGrp="1"/>
          </p:cNvSpPr>
          <p:nvPr>
            <p:ph type="body" sz="half" idx="1"/>
          </p:nvPr>
        </p:nvSpPr>
        <p:spPr>
          <a:xfrm>
            <a:off x="965200" y="1954213"/>
            <a:ext cx="7686283" cy="40247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/>
              <a:t>TAKE A STEP BACK SO YOU CAN MOVE FORWARD</a:t>
            </a:r>
          </a:p>
          <a:p>
            <a:r>
              <a:rPr lang="en-US" i="1"/>
              <a:t>What would make you most proud? What are you aiming for?</a:t>
            </a:r>
          </a:p>
          <a:p>
            <a:r>
              <a:rPr lang="en-US" i="1"/>
              <a:t>What priorities should you focus on that will help you achieve your mission?</a:t>
            </a:r>
          </a:p>
          <a:p>
            <a:r>
              <a:rPr lang="en-US" i="1"/>
              <a:t>How should you operate to be most effective?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By answering these questions, you can create a strategic plan to focus the trust’s efforts over the next 5 years</a:t>
            </a:r>
          </a:p>
        </p:txBody>
      </p:sp>
      <p:pic>
        <p:nvPicPr>
          <p:cNvPr id="2" name="Picture 1" descr="Shape&#10;&#10;Description automatically generated with low confidence">
            <a:extLst>
              <a:ext uri="{FF2B5EF4-FFF2-40B4-BE49-F238E27FC236}">
                <a16:creationId xmlns:a16="http://schemas.microsoft.com/office/drawing/2014/main" id="{AB1C95F6-B339-DDB9-DFAF-923BB0F174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7" r="12037" b="18333"/>
          <a:stretch/>
        </p:blipFill>
        <p:spPr>
          <a:xfrm>
            <a:off x="6759183" y="628650"/>
            <a:ext cx="4864100" cy="56007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371EF-9D24-084D-BA1E-29B7A1915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included in a strategic plan?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3ECA8-2A88-3944-BA97-5D976E094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Mission</a:t>
            </a:r>
            <a:r>
              <a:rPr lang="en-US" dirty="0"/>
              <a:t> – states your reason for existence</a:t>
            </a:r>
          </a:p>
          <a:p>
            <a:r>
              <a:rPr lang="en-US" b="1" dirty="0"/>
              <a:t>Strengths, weaknesses, opportunities, issues </a:t>
            </a:r>
            <a:r>
              <a:rPr lang="en-US" dirty="0"/>
              <a:t>– a rundown of your current situation</a:t>
            </a:r>
          </a:p>
          <a:p>
            <a:r>
              <a:rPr lang="en-US" b="1" dirty="0"/>
              <a:t>Strategies &amp; actions </a:t>
            </a:r>
            <a:r>
              <a:rPr lang="en-US" dirty="0"/>
              <a:t>– what will you spend your energy, time, and funds on in the next 5 years? </a:t>
            </a:r>
          </a:p>
          <a:p>
            <a:r>
              <a:rPr lang="en-US" b="1" dirty="0"/>
              <a:t>Capacity</a:t>
            </a:r>
            <a:r>
              <a:rPr lang="en-US" dirty="0"/>
              <a:t> – what gaps need to be filled so that you can effectively implement your plan? </a:t>
            </a:r>
            <a:endParaRPr lang="en-US" sz="2800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838B987D-8F2C-EE4F-9A75-696C8ADCEA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1" b="45209"/>
          <a:stretch/>
        </p:blipFill>
        <p:spPr>
          <a:xfrm>
            <a:off x="2667000" y="4430333"/>
            <a:ext cx="6858000" cy="179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0633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6AAFB-CC36-779A-0339-26AD3905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45719" tIns="45720" rIns="45719" bIns="45720" anchor="ctr">
            <a:normAutofit/>
          </a:bodyPr>
          <a:lstStyle/>
          <a:p>
            <a:r>
              <a:rPr lang="en-US"/>
              <a:t>Important Note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24D68-848A-3C59-AE98-2BE00B648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lIns="45719" tIns="45720" rIns="45719" bIns="45720" anchor="t">
            <a:normAutofit/>
          </a:bodyPr>
          <a:lstStyle/>
          <a:p>
            <a:pPr marL="195580" indent="-195580"/>
            <a:r>
              <a:rPr lang="en-US" dirty="0">
                <a:solidFill>
                  <a:srgbClr val="212121"/>
                </a:solidFill>
                <a:latin typeface="Lato Light" panose="020F0302020204030203" pitchFamily="34" charset="0"/>
                <a:ea typeface="Tahoma"/>
                <a:cs typeface="Tahoma"/>
              </a:rPr>
              <a:t>This Plan is funded by a MVP 2.0 Grant (Municipal Vulnerability Preparedness) </a:t>
            </a:r>
            <a:endParaRPr lang="en-US" dirty="0">
              <a:latin typeface="Lato Light" panose="020F0302020204030203" pitchFamily="34" charset="0"/>
              <a:ea typeface="Tahoma"/>
              <a:cs typeface="Tahoma"/>
            </a:endParaRPr>
          </a:p>
          <a:p>
            <a:pPr marL="195580" indent="-195580"/>
            <a:r>
              <a:rPr lang="en-US" dirty="0">
                <a:solidFill>
                  <a:srgbClr val="212121"/>
                </a:solidFill>
                <a:latin typeface="Lato Light" panose="020F0302020204030203" pitchFamily="34" charset="0"/>
                <a:ea typeface="Tahoma"/>
                <a:cs typeface="Tahoma"/>
              </a:rPr>
              <a:t>A state program to improve climate resiliency at the municipal level</a:t>
            </a:r>
            <a:endParaRPr lang="en-US" dirty="0">
              <a:latin typeface="Lato Light" panose="020F0302020204030203" pitchFamily="34" charset="0"/>
              <a:ea typeface="Tahoma"/>
              <a:cs typeface="Tahoma"/>
            </a:endParaRPr>
          </a:p>
          <a:p>
            <a:pPr marL="195580" indent="-195580"/>
            <a:r>
              <a:rPr lang="en-US" dirty="0">
                <a:solidFill>
                  <a:srgbClr val="212121"/>
                </a:solidFill>
                <a:latin typeface="Lato Light" panose="020F0302020204030203" pitchFamily="34" charset="0"/>
                <a:ea typeface="Tahoma"/>
                <a:cs typeface="Tahoma"/>
              </a:rPr>
              <a:t>The greatest threat in S. Hadley that creates the greatest vulnerability for people was identified as housing affordability</a:t>
            </a:r>
            <a:endParaRPr lang="en-US" dirty="0">
              <a:latin typeface="Lato Light" panose="020F0302020204030203" pitchFamily="34" charset="0"/>
              <a:ea typeface="Tahoma"/>
              <a:cs typeface="Tahoma"/>
            </a:endParaRPr>
          </a:p>
          <a:p>
            <a:pPr marL="195580" indent="-195580"/>
            <a:r>
              <a:rPr lang="en-US" dirty="0">
                <a:solidFill>
                  <a:srgbClr val="212121"/>
                </a:solidFill>
                <a:latin typeface="Lato Light" panose="020F0302020204030203" pitchFamily="34" charset="0"/>
                <a:ea typeface="Tahoma"/>
                <a:cs typeface="Tahoma"/>
              </a:rPr>
              <a:t>One of the criteria for funding projects out of the Trust is that they must in some way improve climate resilience/address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67477654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3F26-595E-23BF-8216-2A674DED3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hopes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8629-7D62-B58C-BAE6-5BC9D8420626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828568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87F44-802D-5864-623A-DA8591CB5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hopes?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6FCC6-8512-E276-BCA5-6EAD7078E4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1825625"/>
            <a:ext cx="6688667" cy="4351338"/>
          </a:xfrm>
        </p:spPr>
        <p:txBody>
          <a:bodyPr/>
          <a:lstStyle/>
          <a:p>
            <a:r>
              <a:rPr lang="en-US" dirty="0"/>
              <a:t>Effectively establish and capitalize the Affordable Housing Trust</a:t>
            </a:r>
          </a:p>
          <a:p>
            <a:r>
              <a:rPr lang="en-US" dirty="0"/>
              <a:t>Explore options to create affordable housing</a:t>
            </a:r>
          </a:p>
          <a:p>
            <a:r>
              <a:rPr lang="en-US" dirty="0"/>
              <a:t>Create greater density in developed areas and preserve open space</a:t>
            </a:r>
          </a:p>
          <a:p>
            <a:r>
              <a:rPr lang="en-US" dirty="0"/>
              <a:t>AHTF as a catalyst for policy changes to create affordable housing</a:t>
            </a:r>
          </a:p>
          <a:p>
            <a:r>
              <a:rPr lang="en-US" dirty="0"/>
              <a:t>Educate citizens on affordable housing and engage the community</a:t>
            </a:r>
          </a:p>
          <a:p>
            <a:r>
              <a:rPr lang="en-US" dirty="0"/>
              <a:t>Create alternative affordable housing through private development</a:t>
            </a:r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C754B002-CB20-9728-120F-BBF4B04B8B67}"/>
              </a:ext>
            </a:extLst>
          </p:cNvPr>
          <p:cNvSpPr/>
          <p:nvPr/>
        </p:nvSpPr>
        <p:spPr>
          <a:xfrm>
            <a:off x="7963147" y="1825625"/>
            <a:ext cx="3517653" cy="3517653"/>
          </a:xfrm>
          <a:prstGeom prst="ellipse">
            <a:avLst/>
          </a:prstGeom>
          <a:solidFill>
            <a:schemeClr val="accent4">
              <a:hueOff val="-10891429"/>
              <a:satOff val="-40707"/>
              <a:lumOff val="4941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" name="Graphic 4" descr="Dandelion with solid fill">
            <a:extLst>
              <a:ext uri="{FF2B5EF4-FFF2-40B4-BE49-F238E27FC236}">
                <a16:creationId xmlns:a16="http://schemas.microsoft.com/office/drawing/2014/main" id="{6F8FB426-DFCC-1325-9427-6B09DFA48C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2632" y="2475425"/>
            <a:ext cx="2175023" cy="217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8634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Introductions</a:t>
            </a:r>
            <a:endParaRPr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01990E5-D757-714E-B1DE-CB3E308DA03B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635000" y="1652739"/>
            <a:ext cx="5851144" cy="4751236"/>
          </a:xfrm>
          <a:prstGeom prst="rect">
            <a:avLst/>
          </a:prstGeom>
        </p:spPr>
        <p:txBody>
          <a:bodyPr numCol="1">
            <a:normAutofit/>
          </a:bodyPr>
          <a:lstStyle/>
          <a:p>
            <a:pPr marL="457200" lvl="1" indent="0">
              <a:buNone/>
            </a:pPr>
            <a:r>
              <a:rPr lang="en-US" sz="1900" dirty="0"/>
              <a:t>Jenn Goldson, AICP, Founder &amp; Managing Director</a:t>
            </a:r>
          </a:p>
          <a:p>
            <a:pPr marL="457200" lvl="1" indent="0">
              <a:buNone/>
            </a:pPr>
            <a:r>
              <a:rPr lang="en-US" sz="1900" dirty="0"/>
              <a:t>Noah Harper, AICP, Community Planner for Housing &amp; Equity</a:t>
            </a:r>
          </a:p>
          <a:p>
            <a:pPr marL="457200" lvl="1" indent="0">
              <a:buNone/>
            </a:pPr>
            <a:r>
              <a:rPr lang="en-US" sz="1900" dirty="0"/>
              <a:t>JM Goldson LLC, since 2006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sz="1800" dirty="0"/>
              <a:t>Among our specialties: </a:t>
            </a:r>
          </a:p>
          <a:p>
            <a:pPr lvl="1">
              <a:buClr>
                <a:srgbClr val="EBE1D9"/>
              </a:buClr>
              <a:buSzPct val="125000"/>
              <a:buFont typeface="System Font Regular"/>
              <a:buChar char=":"/>
            </a:pPr>
            <a:r>
              <a:rPr lang="en-US" sz="1600" dirty="0"/>
              <a:t>Housing plans and housing trusts </a:t>
            </a:r>
          </a:p>
          <a:p>
            <a:pPr lvl="1">
              <a:buClr>
                <a:srgbClr val="EBE1D9"/>
              </a:buClr>
              <a:buSzPct val="125000"/>
              <a:buFont typeface="System Font Regular"/>
              <a:buChar char=":"/>
            </a:pPr>
            <a:r>
              <a:rPr lang="en-US" sz="1600" dirty="0"/>
              <a:t>Comprehensive master plans</a:t>
            </a:r>
          </a:p>
          <a:p>
            <a:pPr lvl="1">
              <a:buClr>
                <a:srgbClr val="EBE1D9"/>
              </a:buClr>
              <a:buSzPct val="125000"/>
              <a:buFont typeface="System Font Regular"/>
              <a:buChar char=":"/>
            </a:pPr>
            <a:r>
              <a:rPr lang="en-US" sz="1600" dirty="0"/>
              <a:t>Community engagement</a:t>
            </a:r>
          </a:p>
          <a:p>
            <a:pPr lvl="1">
              <a:buClr>
                <a:srgbClr val="EBE1D9"/>
              </a:buClr>
              <a:buSzPct val="125000"/>
              <a:buFont typeface="System Font Regular"/>
              <a:buChar char=":"/>
            </a:pPr>
            <a:r>
              <a:rPr lang="en-US" sz="1600" dirty="0"/>
              <a:t>Community preservation plans</a:t>
            </a:r>
          </a:p>
          <a:p>
            <a:pPr lvl="1">
              <a:buClr>
                <a:srgbClr val="EBE1D9"/>
              </a:buClr>
              <a:buSzPct val="125000"/>
              <a:buFont typeface="System Font Regular"/>
              <a:buChar char=":"/>
            </a:pPr>
            <a:r>
              <a:rPr lang="en-US" sz="1600" dirty="0"/>
              <a:t>Zoning for housing production</a:t>
            </a:r>
          </a:p>
          <a:p>
            <a:pPr lvl="1">
              <a:buClr>
                <a:srgbClr val="EBE1D9"/>
              </a:buClr>
              <a:buSzPct val="125000"/>
              <a:buFont typeface="System Font Regular"/>
              <a:buChar char=":"/>
            </a:pPr>
            <a:r>
              <a:rPr lang="en-US" sz="1600" dirty="0"/>
              <a:t>Municipal disposition of land for housing</a:t>
            </a:r>
          </a:p>
          <a:p>
            <a:pPr lvl="1"/>
            <a:endParaRPr dirty="0"/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940F3E0E-6874-C743-A00A-1E3D3B6A4F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56" y="2936553"/>
            <a:ext cx="1909851" cy="2479675"/>
          </a:xfrm>
          <a:prstGeom prst="rect">
            <a:avLst/>
          </a:prstGeom>
        </p:spPr>
      </p:pic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DCA47F2F-7B73-A040-A620-D476C33DFE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18" y="2475232"/>
            <a:ext cx="1728533" cy="2479675"/>
          </a:xfrm>
          <a:prstGeom prst="rect">
            <a:avLst/>
          </a:prstGeom>
        </p:spPr>
      </p:pic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E5004DBD-9EC2-6747-9254-674A196B4F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0964" y="2129273"/>
            <a:ext cx="2158176" cy="24733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03127A-0F26-924F-B23F-60AEA84226C6}"/>
              </a:ext>
            </a:extLst>
          </p:cNvPr>
          <p:cNvSpPr txBox="1"/>
          <p:nvPr/>
        </p:nvSpPr>
        <p:spPr>
          <a:xfrm>
            <a:off x="6573956" y="4623360"/>
            <a:ext cx="5335184" cy="338552"/>
          </a:xfrm>
          <a:prstGeom prst="rect">
            <a:avLst/>
          </a:prstGeom>
          <a:solidFill>
            <a:srgbClr val="EBE1D9">
              <a:alpha val="5098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>
                <a:latin typeface="Lato Light" panose="020F0302020204030203" pitchFamily="34" charset="77"/>
              </a:rPr>
              <a:t>Honored as principal author of 3 MHP Guidebooks</a:t>
            </a:r>
            <a:endParaRPr kumimoji="0" lang="en-US" sz="160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Lato Light" panose="020F0302020204030203" pitchFamily="34" charset="77"/>
              <a:sym typeface="Candara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42CDA-55BD-4906-E7D6-3CD025FB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most curious to learn?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AFC59-4B11-F939-05D7-47047625F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1830463"/>
            <a:ext cx="5958114" cy="4351338"/>
          </a:xfrm>
        </p:spPr>
        <p:txBody>
          <a:bodyPr/>
          <a:lstStyle/>
          <a:p>
            <a:r>
              <a:rPr lang="en-US" dirty="0"/>
              <a:t>How the Trust can partner with entities like Habitat For Humanity</a:t>
            </a:r>
          </a:p>
          <a:p>
            <a:r>
              <a:rPr lang="en-US" dirty="0"/>
              <a:t>More about affordable housing in Massachusetts</a:t>
            </a:r>
          </a:p>
          <a:p>
            <a:r>
              <a:rPr lang="en-US" dirty="0"/>
              <a:t>Opportunities for creating affordable housing without public subsidy (or a hybrid approach)</a:t>
            </a:r>
          </a:p>
          <a:p>
            <a:r>
              <a:rPr lang="en-US" dirty="0"/>
              <a:t>Specific actions the Trust can take to spur affordable housing development</a:t>
            </a:r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041C35DA-E413-0716-D303-24ED1CAB1142}"/>
              </a:ext>
            </a:extLst>
          </p:cNvPr>
          <p:cNvSpPr/>
          <p:nvPr/>
        </p:nvSpPr>
        <p:spPr>
          <a:xfrm>
            <a:off x="7542405" y="1825625"/>
            <a:ext cx="3517653" cy="3517653"/>
          </a:xfrm>
          <a:prstGeom prst="ellipse">
            <a:avLst/>
          </a:prstGeom>
          <a:solidFill>
            <a:schemeClr val="accent4">
              <a:hueOff val="-10891429"/>
              <a:satOff val="-40707"/>
              <a:lumOff val="4941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" name="Graphic 4" descr="Idea with solid fill">
            <a:extLst>
              <a:ext uri="{FF2B5EF4-FFF2-40B4-BE49-F238E27FC236}">
                <a16:creationId xmlns:a16="http://schemas.microsoft.com/office/drawing/2014/main" id="{BB2C7F88-7194-8824-494B-0B9035D2F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72654" y="2497269"/>
            <a:ext cx="1963480" cy="196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45645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7BB0-9F0B-138F-7BB6-29B822048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GREATEST CHALLENGES?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E9A85-CA19-053A-1ED3-29A472F3A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1835301"/>
            <a:ext cx="6122610" cy="4351338"/>
          </a:xfrm>
        </p:spPr>
        <p:txBody>
          <a:bodyPr/>
          <a:lstStyle/>
          <a:p>
            <a:r>
              <a:rPr lang="en-US" dirty="0"/>
              <a:t>Resistance to change and typical objections/concerns (traffic, infrastructure, aesthetics)</a:t>
            </a:r>
          </a:p>
          <a:p>
            <a:r>
              <a:rPr lang="en-US" dirty="0"/>
              <a:t>Restrictive zoning</a:t>
            </a:r>
          </a:p>
          <a:p>
            <a:r>
              <a:rPr lang="en-US" dirty="0"/>
              <a:t>Environmental concerns</a:t>
            </a:r>
          </a:p>
          <a:p>
            <a:r>
              <a:rPr lang="en-US" dirty="0"/>
              <a:t>Access</a:t>
            </a:r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E740A59E-BDAF-E02E-B14D-BFF475895AAE}"/>
              </a:ext>
            </a:extLst>
          </p:cNvPr>
          <p:cNvSpPr/>
          <p:nvPr/>
        </p:nvSpPr>
        <p:spPr>
          <a:xfrm>
            <a:off x="7563266" y="1779588"/>
            <a:ext cx="3517653" cy="3517653"/>
          </a:xfrm>
          <a:prstGeom prst="ellipse">
            <a:avLst/>
          </a:prstGeom>
          <a:solidFill>
            <a:schemeClr val="accent4">
              <a:hueOff val="-10891429"/>
              <a:satOff val="-40707"/>
              <a:lumOff val="4941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" name="Graphic 4" descr="Playbook with solid fill">
            <a:extLst>
              <a:ext uri="{FF2B5EF4-FFF2-40B4-BE49-F238E27FC236}">
                <a16:creationId xmlns:a16="http://schemas.microsoft.com/office/drawing/2014/main" id="{EF811F7F-796D-3039-1F16-8F39F4C1B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57728" y="2502909"/>
            <a:ext cx="2036134" cy="2036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45894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90219-C648-CE5A-45DF-9EE85D49C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GREATEST OPPORTUNITIES?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A2854-E461-C9F9-C818-E1D0D2C40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1830463"/>
            <a:ext cx="6335486" cy="4351338"/>
          </a:xfrm>
        </p:spPr>
        <p:txBody>
          <a:bodyPr/>
          <a:lstStyle/>
          <a:p>
            <a:r>
              <a:rPr lang="en-US" dirty="0"/>
              <a:t>Affordable housing can help people be able to live (or stay) in Town</a:t>
            </a:r>
          </a:p>
          <a:p>
            <a:r>
              <a:rPr lang="en-US" dirty="0"/>
              <a:t>Exciting momentum at the state and local level</a:t>
            </a:r>
          </a:p>
          <a:p>
            <a:r>
              <a:rPr lang="en-US" dirty="0"/>
              <a:t>Opportunity to increase housing production for low-income and workforce households</a:t>
            </a:r>
          </a:p>
          <a:p>
            <a:r>
              <a:rPr lang="en-US" dirty="0"/>
              <a:t>South Hadley’s location and proximity to regional job centers makes it an ideal location for all types of housing</a:t>
            </a:r>
          </a:p>
        </p:txBody>
      </p:sp>
      <p:sp>
        <p:nvSpPr>
          <p:cNvPr id="4" name="Circle">
            <a:extLst>
              <a:ext uri="{FF2B5EF4-FFF2-40B4-BE49-F238E27FC236}">
                <a16:creationId xmlns:a16="http://schemas.microsoft.com/office/drawing/2014/main" id="{7C19A1C7-E0B0-C4AE-200D-DBC63192DF1E}"/>
              </a:ext>
            </a:extLst>
          </p:cNvPr>
          <p:cNvSpPr/>
          <p:nvPr/>
        </p:nvSpPr>
        <p:spPr>
          <a:xfrm>
            <a:off x="7506784" y="1825625"/>
            <a:ext cx="3517653" cy="3517653"/>
          </a:xfrm>
          <a:prstGeom prst="ellipse">
            <a:avLst/>
          </a:prstGeom>
          <a:solidFill>
            <a:schemeClr val="accent4">
              <a:hueOff val="-10891429"/>
              <a:satOff val="-40707"/>
              <a:lumOff val="49411"/>
            </a:schemeClr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pic>
        <p:nvPicPr>
          <p:cNvPr id="5" name="Graphic 4" descr="Aspiration with solid fill">
            <a:extLst>
              <a:ext uri="{FF2B5EF4-FFF2-40B4-BE49-F238E27FC236}">
                <a16:creationId xmlns:a16="http://schemas.microsoft.com/office/drawing/2014/main" id="{62B9CFE5-503D-DE69-5C20-032D2C857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0987" y="2332206"/>
            <a:ext cx="2193588" cy="219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039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A8BEF-F100-473A-2D60-3328FA709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 &amp; Next steps</a:t>
            </a:r>
          </a:p>
        </p:txBody>
      </p:sp>
    </p:spTree>
    <p:extLst>
      <p:ext uri="{BB962C8B-B14F-4D97-AF65-F5344CB8AC3E}">
        <p14:creationId xmlns:p14="http://schemas.microsoft.com/office/powerpoint/2010/main" val="1682821536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63013-6C33-0679-F16D-E0124C112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scope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95B325-D6B5-53C5-A733-6882B73B7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490588"/>
            <a:ext cx="9209110" cy="502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04486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4169F-C241-9F4E-DF87-1B41ABFD4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Meeting schedule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2F98B4D-187F-B2DD-58CC-3DD6FD644A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30374"/>
              </p:ext>
            </p:extLst>
          </p:nvPr>
        </p:nvGraphicFramePr>
        <p:xfrm>
          <a:off x="965200" y="1588135"/>
          <a:ext cx="8128000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02027">
                  <a:extLst>
                    <a:ext uri="{9D8B030D-6E8A-4147-A177-3AD203B41FA5}">
                      <a16:colId xmlns:a16="http://schemas.microsoft.com/office/drawing/2014/main" val="2003782095"/>
                    </a:ext>
                  </a:extLst>
                </a:gridCol>
                <a:gridCol w="2025973">
                  <a:extLst>
                    <a:ext uri="{9D8B030D-6E8A-4147-A177-3AD203B41FA5}">
                      <a16:colId xmlns:a16="http://schemas.microsoft.com/office/drawing/2014/main" val="2158556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/>
                        <a:t>Meeting #1</a:t>
                      </a:r>
                    </a:p>
                    <a:p>
                      <a:r>
                        <a:rPr lang="en-US" sz="2000"/>
                        <a:t>Remote – kickoff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Today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638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/>
                        <a:t>Meeting #2</a:t>
                      </a:r>
                      <a:r>
                        <a:rPr lang="en-US" sz="2000"/>
                        <a:t> </a:t>
                      </a:r>
                    </a:p>
                    <a:p>
                      <a:r>
                        <a:rPr lang="en-US" sz="2000"/>
                        <a:t>In-Person Working Session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2/27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967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/>
                        <a:t>Meeting #3</a:t>
                      </a:r>
                    </a:p>
                    <a:p>
                      <a:r>
                        <a:rPr lang="en-US" sz="2000"/>
                        <a:t>Remote – Review outline of plan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3/13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072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/>
                        <a:t>Meeting #4</a:t>
                      </a:r>
                    </a:p>
                    <a:p>
                      <a:r>
                        <a:rPr lang="en-US" sz="2000"/>
                        <a:t>Remote – Review draft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4/3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02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/>
                        <a:t>Meeting #5</a:t>
                      </a:r>
                    </a:p>
                    <a:p>
                      <a:r>
                        <a:rPr lang="en-US" sz="2000"/>
                        <a:t>Remote – Review revised plan &amp; draft budget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5/1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833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/>
                        <a:t>Meeting #6</a:t>
                      </a:r>
                    </a:p>
                    <a:p>
                      <a:r>
                        <a:rPr lang="en-US" sz="2000"/>
                        <a:t>Remote – final meeting to approve the 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6/5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208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30344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E700-EF9A-540C-002A-8420AA607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2/27 Working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81A3A-6415-E467-E66B-821945B9DF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Facilitated with discussion activities</a:t>
            </a:r>
          </a:p>
          <a:p>
            <a:r>
              <a:rPr lang="en-US"/>
              <a:t>Invite other town officials?</a:t>
            </a:r>
          </a:p>
          <a:p>
            <a:r>
              <a:rPr lang="en-US"/>
              <a:t>Format – small group discussions</a:t>
            </a:r>
          </a:p>
          <a:p>
            <a:r>
              <a:rPr lang="en-US"/>
              <a:t>6:00-9:00 (3 hours with dinner provided)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4" descr="A group of people sitting at a table with speech bubbles&#10;&#10;Description automatically generated">
            <a:extLst>
              <a:ext uri="{FF2B5EF4-FFF2-40B4-BE49-F238E27FC236}">
                <a16:creationId xmlns:a16="http://schemas.microsoft.com/office/drawing/2014/main" id="{0C24EAA9-2FC8-0436-EB4E-39F977CDC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65" y="1736510"/>
            <a:ext cx="4639840" cy="32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5148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Line"/>
          <p:cNvSpPr/>
          <p:nvPr/>
        </p:nvSpPr>
        <p:spPr>
          <a:xfrm>
            <a:off x="4536874" y="1541550"/>
            <a:ext cx="2990912" cy="1"/>
          </a:xfrm>
          <a:prstGeom prst="line">
            <a:avLst/>
          </a:prstGeom>
          <a:ln w="12700">
            <a:solidFill>
              <a:schemeClr val="accent6"/>
            </a:solidFill>
            <a:miter/>
          </a:ln>
        </p:spPr>
        <p:txBody>
          <a:bodyPr lIns="45719" rIns="45719"/>
          <a:lstStyle/>
          <a:p>
            <a:pPr>
              <a:defRPr>
                <a:solidFill>
                  <a:srgbClr val="BF7847"/>
                </a:solidFill>
              </a:defRPr>
            </a:pPr>
            <a:endParaRPr/>
          </a:p>
        </p:txBody>
      </p:sp>
      <p:pic>
        <p:nvPicPr>
          <p:cNvPr id="366" name="JMG-Submark-WEBlarge-LgtGold.png" descr="JMG-Submark-WEBlarge-LgtGol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9266" y="4108481"/>
            <a:ext cx="3403423" cy="3403424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7DEB5FD-D5A3-7F41-9128-1D82E6107B85}"/>
              </a:ext>
            </a:extLst>
          </p:cNvPr>
          <p:cNvSpPr txBox="1">
            <a:spLocks/>
          </p:cNvSpPr>
          <p:nvPr/>
        </p:nvSpPr>
        <p:spPr>
          <a:xfrm>
            <a:off x="146304" y="270457"/>
            <a:ext cx="11704320" cy="203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t">
            <a:normAutofit fontScale="97500"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800" b="0" i="0" u="none" strike="noStrike" cap="all" spc="114" baseline="0">
                <a:solidFill>
                  <a:schemeClr val="accent4">
                    <a:hueOff val="-10891429"/>
                    <a:satOff val="-40707"/>
                    <a:lumOff val="49411"/>
                  </a:schemeClr>
                </a:solidFill>
                <a:uFillTx/>
                <a:latin typeface="Maleah Bold"/>
                <a:ea typeface="Maleah Bold"/>
                <a:cs typeface="Maleah Bold"/>
                <a:sym typeface="Maleah Bold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F7847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F7847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F7847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F7847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F7847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F7847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F7847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BF7847"/>
                </a:solidFill>
                <a:uFillTx/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hangingPunct="1"/>
            <a:br>
              <a:rPr lang="en-US">
                <a:solidFill>
                  <a:srgbClr val="EBE1D9"/>
                </a:solidFill>
              </a:rPr>
            </a:br>
            <a:r>
              <a:rPr lang="en-US" b="1">
                <a:latin typeface="Maleah" pitchFamily="50" charset="0"/>
              </a:rPr>
              <a:t>Thank you!</a:t>
            </a:r>
            <a:br>
              <a:rPr lang="en-US" b="1">
                <a:latin typeface="Maleah" pitchFamily="50" charset="0"/>
              </a:rPr>
            </a:br>
            <a:endParaRPr lang="en-US" sz="2200" b="1">
              <a:latin typeface="Maleah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4AEF24-1648-FD49-B562-ED0F8B7335F4}"/>
              </a:ext>
            </a:extLst>
          </p:cNvPr>
          <p:cNvSpPr txBox="1"/>
          <p:nvPr/>
        </p:nvSpPr>
        <p:spPr>
          <a:xfrm>
            <a:off x="-301336" y="2257003"/>
            <a:ext cx="12666518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>
                <a:ln>
                  <a:noFill/>
                </a:ln>
                <a:solidFill>
                  <a:srgbClr val="EBE1D9"/>
                </a:solidFill>
                <a:effectLst/>
                <a:uFillTx/>
                <a:latin typeface="Lato Light" panose="020F0302020204030203" pitchFamily="34" charset="77"/>
                <a:sym typeface="Candara"/>
              </a:rPr>
              <a:t>Jenn Goldson, AICP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EBE1D9"/>
                </a:solidFill>
                <a:latin typeface="Lato Light" panose="020F0302020204030203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Jennifer@jmgoldson.com</a:t>
            </a:r>
            <a:r>
              <a:rPr lang="en-US" sz="2400" dirty="0">
                <a:solidFill>
                  <a:srgbClr val="EBE1D9"/>
                </a:solidFill>
                <a:latin typeface="Lato Light" panose="020F0302020204030203" pitchFamily="34" charset="77"/>
              </a:rPr>
              <a:t> 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EBE1D9"/>
              </a:solidFill>
              <a:effectLst/>
              <a:uFillTx/>
              <a:latin typeface="Lato Light" panose="020F0302020204030203" pitchFamily="34" charset="77"/>
              <a:sym typeface="Candara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EBE1D9"/>
              </a:solidFill>
              <a:latin typeface="Lato Light" panose="020F0302020204030203" pitchFamily="34" charset="77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>
                <a:solidFill>
                  <a:srgbClr val="EBE1D9"/>
                </a:solidFill>
                <a:latin typeface="Lato Light" panose="020F0302020204030203" pitchFamily="34" charset="77"/>
              </a:rPr>
              <a:t>Noah Harper, AICP</a:t>
            </a:r>
            <a:endParaRPr lang="en-US" sz="2400" dirty="0">
              <a:solidFill>
                <a:srgbClr val="EBE1D9"/>
              </a:solidFill>
              <a:latin typeface="Lato Light" panose="020F0302020204030203" pitchFamily="34" charset="77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EBE1D9"/>
                </a:solidFill>
                <a:latin typeface="Lato Light" panose="020F0302020204030203" pitchFamily="34" charset="77"/>
              </a:rPr>
              <a:t>Noah@jmgoldson.com </a:t>
            </a: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u="none" strike="noStrike" cap="none" spc="0" normalizeH="0" baseline="0" dirty="0">
              <a:ln>
                <a:noFill/>
              </a:ln>
              <a:solidFill>
                <a:srgbClr val="EBE1D9"/>
              </a:solidFill>
              <a:effectLst/>
              <a:uFillTx/>
              <a:latin typeface="Lato Light" panose="020F0302020204030203" pitchFamily="34" charset="77"/>
              <a:sym typeface="Candara"/>
            </a:endParaRPr>
          </a:p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>
                <a:ln>
                  <a:noFill/>
                </a:ln>
                <a:solidFill>
                  <a:srgbClr val="EBE1D9"/>
                </a:solidFill>
                <a:effectLst/>
                <a:uFillTx/>
                <a:latin typeface="Lato Light" panose="020F0302020204030203" pitchFamily="34" charset="77"/>
                <a:sym typeface="Candara"/>
              </a:rPr>
              <a:t>JM Goldson LLC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8ADB4-B936-48DD-C8D6-36569DD9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FE676-8AD8-5CB3-B5CE-DCF74A091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2035629"/>
            <a:ext cx="5130800" cy="3799114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Tell us: </a:t>
            </a:r>
          </a:p>
          <a:p>
            <a:r>
              <a:rPr lang="en-US"/>
              <a:t>Your name and any relevant affiliation</a:t>
            </a:r>
          </a:p>
          <a:p>
            <a:r>
              <a:rPr lang="en-US"/>
              <a:t>How long you’ve lived in here</a:t>
            </a:r>
          </a:p>
          <a:p>
            <a:r>
              <a:rPr lang="en-US"/>
              <a:t>What draws you to work on local housing issues? What’s your why?</a:t>
            </a:r>
          </a:p>
        </p:txBody>
      </p:sp>
      <p:pic>
        <p:nvPicPr>
          <p:cNvPr id="5" name="Picture 4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FC4EF6C9-6D04-1F7C-93D8-B3D08386D16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6"/>
          <a:stretch/>
        </p:blipFill>
        <p:spPr>
          <a:xfrm>
            <a:off x="6669315" y="1424441"/>
            <a:ext cx="4811485" cy="400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6316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BA89A-03CD-2647-A435-3AE6A187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Presentation Topics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8611ED-010C-0D09-EF35-7E6A71BECD71}"/>
              </a:ext>
            </a:extLst>
          </p:cNvPr>
          <p:cNvSpPr txBox="1"/>
          <p:nvPr/>
        </p:nvSpPr>
        <p:spPr>
          <a:xfrm>
            <a:off x="965200" y="2644170"/>
            <a:ext cx="5923280" cy="15696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302020204030203" pitchFamily="34" charset="77"/>
              </a:rPr>
              <a:t>Trust Training 101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302020204030203" pitchFamily="34" charset="77"/>
              </a:rPr>
              <a:t>Overview of a Strategic Plan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302020204030203" pitchFamily="34" charset="77"/>
              </a:rPr>
              <a:t>Your Hopes &amp; Expectations</a:t>
            </a:r>
          </a:p>
          <a:p>
            <a:pPr marL="342900" lvl="3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Lato Light" panose="020F0302020204030203" pitchFamily="34" charset="77"/>
              </a:rPr>
              <a:t>Schedule &amp; Next Steps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15D50A16-8610-C2D6-5486-F5BF8DE4B6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44"/>
          <a:stretch/>
        </p:blipFill>
        <p:spPr>
          <a:xfrm>
            <a:off x="7018815" y="1574639"/>
            <a:ext cx="4554440" cy="34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3044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41B3-7545-9C49-9E9E-C91B8B8C7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Trust Training 101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1C74D-4B40-894F-8326-3D93348E4971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l"/>
            <a:r>
              <a:rPr lang="en-US"/>
              <a:t>Municipal Affordable Housing Trusts</a:t>
            </a: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9A3C4898-E119-9640-89F0-FB40F4B77F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0"/>
          <a:stretch/>
        </p:blipFill>
        <p:spPr>
          <a:xfrm>
            <a:off x="4984955" y="198913"/>
            <a:ext cx="7725697" cy="61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6048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A1CAD6E3-CB96-3442-91AD-BBAC089750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4768770" y="563004"/>
            <a:ext cx="7263456" cy="62949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34D87C-8774-E047-8152-E52E6DC72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Purpose of a housing trust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575EE-CD35-6743-9ED5-859EC5F14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3244645"/>
            <a:ext cx="4919406" cy="293231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To create and preserve affordable housing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72236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8A0A-5D20-CC44-BDE0-6FD4055C6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does the board of trustees do?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C0EBFF1A-E462-C443-B0CB-9E04E1A81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199" y="2037879"/>
            <a:ext cx="5529729" cy="31977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latin typeface="Lato Light" panose="020F0302020204030203" pitchFamily="34" charset="77"/>
              </a:rPr>
              <a:t>Oversee the funds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latin typeface="Lato Light" panose="020F0302020204030203" pitchFamily="34" charset="77"/>
              </a:rPr>
              <a:t>Act like bankers but can also initiate ideas</a:t>
            </a:r>
          </a:p>
          <a:p>
            <a:pPr marL="0" indent="0">
              <a:buNone/>
            </a:pPr>
            <a:endParaRPr lang="en-US">
              <a:solidFill>
                <a:schemeClr val="tx1"/>
              </a:solidFill>
              <a:latin typeface="Lato Light" panose="020F0302020204030203" pitchFamily="34" charset="77"/>
            </a:endParaRPr>
          </a:p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  <a:latin typeface="Lato Light" panose="020F0302020204030203" pitchFamily="34" charset="77"/>
              </a:rPr>
              <a:t>Partial List of Powers: </a:t>
            </a:r>
          </a:p>
          <a:p>
            <a:r>
              <a:rPr lang="en-US">
                <a:solidFill>
                  <a:schemeClr val="tx1"/>
                </a:solidFill>
                <a:latin typeface="Lato Light" panose="020F0302020204030203" pitchFamily="34" charset="77"/>
              </a:rPr>
              <a:t>Buy, sell, rent</a:t>
            </a:r>
          </a:p>
          <a:p>
            <a:r>
              <a:rPr lang="en-US">
                <a:solidFill>
                  <a:schemeClr val="tx1"/>
                </a:solidFill>
                <a:latin typeface="Lato Light" panose="020F0302020204030203" pitchFamily="34" charset="77"/>
              </a:rPr>
              <a:t>Borrow against future trust revenue</a:t>
            </a:r>
          </a:p>
          <a:p>
            <a:r>
              <a:rPr lang="en-US">
                <a:solidFill>
                  <a:schemeClr val="tx1"/>
                </a:solidFill>
                <a:latin typeface="Lato Light" panose="020F0302020204030203" pitchFamily="34" charset="77"/>
              </a:rPr>
              <a:t>Do not need Town Meeting or Select Board approval</a:t>
            </a:r>
          </a:p>
          <a:p>
            <a:endParaRPr lang="en-US">
              <a:solidFill>
                <a:schemeClr val="tx1"/>
              </a:solidFill>
              <a:latin typeface="Lato Light" panose="020F0302020204030203" pitchFamily="34" charset="77"/>
            </a:endParaRPr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C820D5A5-9A27-CF47-8BB9-9E9C2BE6AC3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5"/>
          <a:stretch/>
        </p:blipFill>
        <p:spPr>
          <a:xfrm>
            <a:off x="6602506" y="0"/>
            <a:ext cx="57541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81176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C714907-FBBA-8849-B38E-5B806BEABC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9322" y="1592713"/>
            <a:ext cx="3350772" cy="22276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E12A997-FA8F-B349-853B-6FB96077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54025"/>
            <a:ext cx="11226800" cy="1325563"/>
          </a:xfrm>
        </p:spPr>
        <p:txBody>
          <a:bodyPr>
            <a:normAutofit/>
          </a:bodyPr>
          <a:lstStyle/>
          <a:p>
            <a:r>
              <a:rPr lang="en-US"/>
              <a:t>What can you do with trust funds?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7CA571-BBBA-784E-BD36-9D6D13685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1592713"/>
            <a:ext cx="9655908" cy="458425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tx1"/>
                </a:solidFill>
              </a:rPr>
              <a:t>Create</a:t>
            </a:r>
          </a:p>
          <a:p>
            <a:pPr marL="0" indent="0" algn="r">
              <a:buNone/>
            </a:pPr>
            <a:r>
              <a:rPr lang="en-US" sz="2000">
                <a:solidFill>
                  <a:schemeClr val="tx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New construction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1B49E-F44C-0846-8801-98CFF198A4E1}"/>
              </a:ext>
            </a:extLst>
          </p:cNvPr>
          <p:cNvSpPr txBox="1"/>
          <p:nvPr/>
        </p:nvSpPr>
        <p:spPr>
          <a:xfrm>
            <a:off x="324852" y="6488668"/>
            <a:ext cx="8181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Lato Light" panose="020F0302020204030203" pitchFamily="34" charset="77"/>
              </a:rPr>
              <a:t>Source: MHP’s Municipal Affordable Housing Trust Guidebook, v.3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14565-FCF1-4E4E-AA31-2C35B60E7834}"/>
              </a:ext>
            </a:extLst>
          </p:cNvPr>
          <p:cNvSpPr txBox="1"/>
          <p:nvPr/>
        </p:nvSpPr>
        <p:spPr>
          <a:xfrm>
            <a:off x="1129322" y="3233083"/>
            <a:ext cx="3350772" cy="646331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Andover: Cheever Road</a:t>
            </a:r>
          </a:p>
          <a:p>
            <a:pPr algn="ctr"/>
            <a:r>
              <a:rPr lang="en-US" b="1"/>
              <a:t>Homeownership Developmen</a:t>
            </a:r>
            <a:r>
              <a:rPr lang="en-US"/>
              <a:t>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24FEE0-B241-9343-9E63-4D2170EE1B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9322" y="3988709"/>
            <a:ext cx="3350772" cy="24610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D58702D-66EA-7442-B0FE-A48EA8128995}"/>
              </a:ext>
            </a:extLst>
          </p:cNvPr>
          <p:cNvSpPr txBox="1"/>
          <p:nvPr/>
        </p:nvSpPr>
        <p:spPr>
          <a:xfrm>
            <a:off x="1129322" y="5874336"/>
            <a:ext cx="3350772" cy="646331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Carlisle: Benfield Farms</a:t>
            </a:r>
          </a:p>
          <a:p>
            <a:pPr algn="ctr"/>
            <a:r>
              <a:rPr lang="en-US" b="1"/>
              <a:t>Senior Rental Development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D5DEC7D-C431-EC4F-8092-CBEC7ECCB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457" y="2397181"/>
            <a:ext cx="5025143" cy="37797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6D63FF0-8371-AB49-9666-96ECA6505DB9}"/>
              </a:ext>
            </a:extLst>
          </p:cNvPr>
          <p:cNvSpPr txBox="1"/>
          <p:nvPr/>
        </p:nvSpPr>
        <p:spPr>
          <a:xfrm>
            <a:off x="5573458" y="5588305"/>
            <a:ext cx="5025140" cy="646331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/>
              <a:t>Sudbury: Habitat for Humanity Duplex</a:t>
            </a:r>
          </a:p>
          <a:p>
            <a:pPr algn="ctr"/>
            <a:r>
              <a:rPr lang="en-US" b="1"/>
              <a:t>Homeownership Developmen</a:t>
            </a:r>
            <a:r>
              <a:rPr lang="en-US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879854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12A997-FA8F-B349-853B-6FB96077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454025"/>
            <a:ext cx="11226800" cy="1325563"/>
          </a:xfrm>
        </p:spPr>
        <p:txBody>
          <a:bodyPr>
            <a:normAutofit/>
          </a:bodyPr>
          <a:lstStyle/>
          <a:p>
            <a:r>
              <a:rPr lang="en-US"/>
              <a:t>What can you do with trust funds?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7CA571-BBBA-784E-BD36-9D6D13685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1825625"/>
            <a:ext cx="9675091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chemeClr val="tx1"/>
                </a:solidFill>
                <a:latin typeface="Lato Light" panose="020F0302020204030203" pitchFamily="34" charset="77"/>
              </a:rPr>
              <a:t>Create</a:t>
            </a:r>
          </a:p>
          <a:p>
            <a:pPr marL="0" indent="0" algn="r">
              <a:buNone/>
            </a:pPr>
            <a:r>
              <a:rPr lang="en-US" sz="2000">
                <a:solidFill>
                  <a:schemeClr val="tx1"/>
                </a:solidFill>
                <a:latin typeface="Lato Light" panose="020F0302020204030203" pitchFamily="34" charset="77"/>
                <a:ea typeface="Open Sans Light" panose="020B0306030504020204" pitchFamily="34" charset="0"/>
                <a:cs typeface="Open Sans Light" panose="020B0306030504020204" pitchFamily="34" charset="0"/>
              </a:rPr>
              <a:t>Reuse </a:t>
            </a:r>
          </a:p>
          <a:p>
            <a:pPr algn="r"/>
            <a:endParaRPr lang="en-US" sz="2000">
              <a:solidFill>
                <a:srgbClr val="0AAB4D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14565-FCF1-4E4E-AA31-2C35B60E7834}"/>
              </a:ext>
            </a:extLst>
          </p:cNvPr>
          <p:cNvSpPr txBox="1"/>
          <p:nvPr/>
        </p:nvSpPr>
        <p:spPr>
          <a:xfrm>
            <a:off x="398400" y="5517166"/>
            <a:ext cx="5012792" cy="584775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latin typeface="Lato" panose="020F0502020204030203" pitchFamily="34" charset="77"/>
              </a:rPr>
              <a:t>Eastham: Rental Unit Program Convert Market Rate Units to Affordable Rental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D63FF0-8371-AB49-9666-96ECA6505DB9}"/>
              </a:ext>
            </a:extLst>
          </p:cNvPr>
          <p:cNvSpPr txBox="1"/>
          <p:nvPr/>
        </p:nvSpPr>
        <p:spPr>
          <a:xfrm>
            <a:off x="6780810" y="5270944"/>
            <a:ext cx="4061361" cy="830997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>
                <a:latin typeface="Lato" panose="020F0502020204030203" pitchFamily="34" charset="77"/>
              </a:rPr>
              <a:t>Norfolk: Buy Down Program</a:t>
            </a:r>
          </a:p>
          <a:p>
            <a:r>
              <a:rPr lang="en-US" sz="1600">
                <a:latin typeface="Lato" panose="020F0502020204030203" pitchFamily="34" charset="77"/>
              </a:rPr>
              <a:t>Convert Market Rate Units to Affordable Homeownership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499A2-8022-6742-95D7-47CBD0E4B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0810" y="3868086"/>
            <a:ext cx="4061361" cy="14028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F6B6AF-8FA9-DD4B-B6DB-E8F9674AA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400" y="2570429"/>
            <a:ext cx="5867399" cy="2946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80630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104756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4D4D4A"/>
      </a:accent5>
      <a:accent6>
        <a:srgbClr val="BF78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F7847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dara"/>
            <a:ea typeface="Candara"/>
            <a:cs typeface="Candara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dara"/>
            <a:ea typeface="Candara"/>
            <a:cs typeface="Candara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4D4D4A"/>
      </a:accent5>
      <a:accent6>
        <a:srgbClr val="BF78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F7847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dara"/>
            <a:ea typeface="Candara"/>
            <a:cs typeface="Candara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ndara"/>
            <a:ea typeface="Candara"/>
            <a:cs typeface="Candara"/>
            <a:sym typeface="Canda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CD0154B2DD4A499EE17C0F1358263C" ma:contentTypeVersion="11" ma:contentTypeDescription="Create a new document." ma:contentTypeScope="" ma:versionID="6312c731d05019800d7f7b4e066489e9">
  <xsd:schema xmlns:xsd="http://www.w3.org/2001/XMLSchema" xmlns:xs="http://www.w3.org/2001/XMLSchema" xmlns:p="http://schemas.microsoft.com/office/2006/metadata/properties" xmlns:ns2="376706c5-725a-40e8-aaed-044832b06b0f" xmlns:ns3="d5caf044-78a5-4222-950f-e6ec28af2480" targetNamespace="http://schemas.microsoft.com/office/2006/metadata/properties" ma:root="true" ma:fieldsID="c7a3d6c0c3b1f40cba842132b55dde4c" ns2:_="" ns3:_="">
    <xsd:import namespace="376706c5-725a-40e8-aaed-044832b06b0f"/>
    <xsd:import namespace="d5caf044-78a5-4222-950f-e6ec28af24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6706c5-725a-40e8-aaed-044832b06b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8f21d2-b83a-42f1-a3e2-88f8b41549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caf044-78a5-4222-950f-e6ec28af248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27064ba-ca4b-4a4b-a320-697aac0ebf43}" ma:internalName="TaxCatchAll" ma:showField="CatchAllData" ma:web="d5caf044-78a5-4222-950f-e6ec28af24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5caf044-78a5-4222-950f-e6ec28af2480" xsi:nil="true"/>
    <lcf76f155ced4ddcb4097134ff3c332f xmlns="376706c5-725a-40e8-aaed-044832b06b0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9C790BB-BA74-46C1-AFA3-D32ECAB37A31}">
  <ds:schemaRefs>
    <ds:schemaRef ds:uri="376706c5-725a-40e8-aaed-044832b06b0f"/>
    <ds:schemaRef ds:uri="d5caf044-78a5-4222-950f-e6ec28af248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26F7177-0DDD-4A6C-9D03-0C6FF1912D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7C5A54-1CE3-4AE4-933A-1D8B743BF465}">
  <ds:schemaRefs>
    <ds:schemaRef ds:uri="0d5d00b6-c9a3-4004-8edb-233ca76562d3"/>
    <ds:schemaRef ds:uri="376706c5-725a-40e8-aaed-044832b06b0f"/>
    <ds:schemaRef ds:uri="d5caf044-78a5-4222-950f-e6ec28af2480"/>
    <ds:schemaRef ds:uri="e2438ae4-a5a3-42e8-b879-08b1059677a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988</Words>
  <Application>Microsoft Office PowerPoint</Application>
  <PresentationFormat>Widescreen</PresentationFormat>
  <Paragraphs>159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Lato-Light</vt:lpstr>
      <vt:lpstr>Lato</vt:lpstr>
      <vt:lpstr>Open Sans Condensed</vt:lpstr>
      <vt:lpstr>Arial</vt:lpstr>
      <vt:lpstr>System Font Regular</vt:lpstr>
      <vt:lpstr>Lato Light</vt:lpstr>
      <vt:lpstr>Calibri</vt:lpstr>
      <vt:lpstr>Open Sans Light</vt:lpstr>
      <vt:lpstr>Maleah</vt:lpstr>
      <vt:lpstr>Candara</vt:lpstr>
      <vt:lpstr>Maleah Bold</vt:lpstr>
      <vt:lpstr>Lato Regular</vt:lpstr>
      <vt:lpstr>Office Theme</vt:lpstr>
      <vt:lpstr>South Hadley Municipal Affordable Housing Trust  Action plan kickoff  29 January 2025</vt:lpstr>
      <vt:lpstr>Introductions</vt:lpstr>
      <vt:lpstr>Introductions</vt:lpstr>
      <vt:lpstr>Presentation Topics</vt:lpstr>
      <vt:lpstr>Trust Training 101</vt:lpstr>
      <vt:lpstr>Purpose of a housing trust</vt:lpstr>
      <vt:lpstr>What does the board of trustees do?</vt:lpstr>
      <vt:lpstr>What can you do with trust funds?</vt:lpstr>
      <vt:lpstr>What can you do with trust funds?</vt:lpstr>
      <vt:lpstr>What can you do with trust funds?</vt:lpstr>
      <vt:lpstr>S. Hadley Housing Production Plan</vt:lpstr>
      <vt:lpstr>Where can the trust get revenue from?</vt:lpstr>
      <vt:lpstr>3 frameworks: trust board’s approach</vt:lpstr>
      <vt:lpstr>Overview of a Strategic Plan</vt:lpstr>
      <vt:lpstr>purpose</vt:lpstr>
      <vt:lpstr>What is included in a strategic plan?</vt:lpstr>
      <vt:lpstr>Important Note</vt:lpstr>
      <vt:lpstr>Your hopes</vt:lpstr>
      <vt:lpstr>Your hopes?</vt:lpstr>
      <vt:lpstr>most curious to learn?</vt:lpstr>
      <vt:lpstr>GREATEST CHALLENGES?</vt:lpstr>
      <vt:lpstr>GREATEST OPPORTUNITIES?</vt:lpstr>
      <vt:lpstr>Schedule &amp; Next steps</vt:lpstr>
      <vt:lpstr>Project scope</vt:lpstr>
      <vt:lpstr>Meeting schedule</vt:lpstr>
      <vt:lpstr>2/27 Working Session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CONSIDERATIONS to activate a HOUSING TRUST</dc:title>
  <dc:creator>Delaney Almond</dc:creator>
  <cp:lastModifiedBy>Anne Capra</cp:lastModifiedBy>
  <cp:revision>2</cp:revision>
  <dcterms:modified xsi:type="dcterms:W3CDTF">2025-01-31T21:45:32Z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0x010100BCCD0154B2DD4A499EE17C0F1358263C</vt:lpwstr>
  </property>
  <property fmtid="{D5CDD505-2E9C-101B-9397-08002B2CF9AE}" pid="3" name="MediaServiceImageTags">
    <vt:lpwstr/>
  </property>
</Properties>
</file>