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29" d="100"/>
          <a:sy n="129" d="100"/>
        </p:scale>
        <p:origin x="203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66DA5-7751-4D3D-B753-58DF3B41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3457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AD429-654B-4F0E-94E9-6FEF8EC67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D60B2-06F5-4567-BE1F-BBA527053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6F6F2-8269-4B80-8EE3-81FEE0F9D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C86E4-3EDE-4EB4-B1A3-A1198AAD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752B0-ACEC-49EF-8131-FCF35BC5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0462E3-375D-4E76-8886-69E06985D069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726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23B094-F480-477B-901C-7181F88C0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52089-A920-4E52-98DC-8A5DC7B0A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074FE-F1B4-421F-A66E-FA351C8F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764BA-3AB2-45FD-ABCB-975B3FDDF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B3FEF-8252-49FD-82F2-3E5FABC6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EB5C65-83BB-4EBD-AD22-EDA8489D0F5D}"/>
              </a:ext>
            </a:extLst>
          </p:cNvPr>
          <p:cNvCxnSpPr>
            <a:cxnSpLocks/>
          </p:cNvCxnSpPr>
          <p:nvPr/>
        </p:nvCxnSpPr>
        <p:spPr>
          <a:xfrm flipV="1">
            <a:off x="8313" y="261865"/>
            <a:ext cx="11353802" cy="1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6822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8523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FC2D1-D3FE-4B37-8740-57444421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AF550-086C-426E-A374-85DB39570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58988-AD39-4AE9-8E6A-0907F0BE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6319-82EE-408E-819F-8F8E6DBA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1C8A6-777F-496D-8620-AE52BFC3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31F83B-57A8-4533-981C-D1FFAD2B6B6F}"/>
              </a:ext>
            </a:extLst>
          </p:cNvPr>
          <p:cNvCxnSpPr>
            <a:cxnSpLocks/>
          </p:cNvCxnSpPr>
          <p:nvPr/>
        </p:nvCxnSpPr>
        <p:spPr>
          <a:xfrm>
            <a:off x="715890" y="1701425"/>
            <a:ext cx="0" cy="5148262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9122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8FDCB-69DA-4A8F-8B91-5CFF7789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C8C07-E0D3-4464-AE3C-25730D75C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596A6-734E-4AE0-BFB8-3089137B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8249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6B3EF2-2C04-480F-A570-14E520DD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F5783E-3073-4F4D-8B9C-C5B18DDA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A75FE3-6719-4790-AA00-251BC2A6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6275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6696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3523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9831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8244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69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18" r:id="rId6"/>
    <p:sldLayoutId id="2147483714" r:id="rId7"/>
    <p:sldLayoutId id="2147483715" r:id="rId8"/>
    <p:sldLayoutId id="2147483716" r:id="rId9"/>
    <p:sldLayoutId id="2147483717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07DF6BB-EADF-4BE6-B8A3-E5E4194BC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!!Rectangle">
            <a:extLst>
              <a:ext uri="{FF2B5EF4-FFF2-40B4-BE49-F238E27FC236}">
                <a16:creationId xmlns:a16="http://schemas.microsoft.com/office/drawing/2014/main" id="{F4155C20-3F0E-4576-8A0B-C345B62312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EF96BF-B312-C9FD-64C4-5FB43BBF593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alphaModFix amt="35000"/>
          </a:blip>
          <a:srcRect b="1747"/>
          <a:stretch>
            <a:fillRect/>
          </a:stretch>
        </p:blipFill>
        <p:spPr>
          <a:xfrm>
            <a:off x="20" y="-8877"/>
            <a:ext cx="1219198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5EDB1F4-57D8-C29C-8D3A-ADB6F14E2F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6730" y="1598246"/>
            <a:ext cx="4554659" cy="5034817"/>
          </a:xfrm>
        </p:spPr>
        <p:txBody>
          <a:bodyPr anchor="t">
            <a:normAutofit/>
          </a:bodyPr>
          <a:lstStyle/>
          <a:p>
            <a:r>
              <a:rPr lang="en-US" sz="5500">
                <a:solidFill>
                  <a:srgbClr val="FFFFFF"/>
                </a:solidFill>
              </a:rPr>
              <a:t>FY27 Projected Budget Update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419BFF-1322-E4EA-EA35-37AD2BECBF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92994" y="1590840"/>
            <a:ext cx="5010506" cy="5007531"/>
          </a:xfrm>
        </p:spPr>
        <p:txBody>
          <a:bodyPr>
            <a:normAutofit/>
          </a:bodyPr>
          <a:lstStyle/>
          <a:p>
            <a:r>
              <a:rPr lang="en-US" sz="4400">
                <a:solidFill>
                  <a:srgbClr val="FFFFFF"/>
                </a:solidFill>
              </a:rPr>
              <a:t>January 21, 2026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322" y="1589368"/>
            <a:ext cx="0" cy="5259754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Graphic 21">
            <a:extLst>
              <a:ext uri="{FF2B5EF4-FFF2-40B4-BE49-F238E27FC236}">
                <a16:creationId xmlns:a16="http://schemas.microsoft.com/office/drawing/2014/main" id="{0BAEB82B-9A6B-4982-B56B-7529C6EA9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23128" y="1731109"/>
            <a:ext cx="139039" cy="136646"/>
          </a:xfrm>
          <a:custGeom>
            <a:avLst/>
            <a:gdLst>
              <a:gd name="connsiteX0" fmla="*/ 129602 w 139039"/>
              <a:gd name="connsiteY0" fmla="*/ 59048 h 136646"/>
              <a:gd name="connsiteX1" fmla="*/ 78957 w 139039"/>
              <a:gd name="connsiteY1" fmla="*/ 59048 h 136646"/>
              <a:gd name="connsiteX2" fmla="*/ 78957 w 139039"/>
              <a:gd name="connsiteY2" fmla="*/ 9275 h 136646"/>
              <a:gd name="connsiteX3" fmla="*/ 69520 w 139039"/>
              <a:gd name="connsiteY3" fmla="*/ 0 h 136646"/>
              <a:gd name="connsiteX4" fmla="*/ 60082 w 139039"/>
              <a:gd name="connsiteY4" fmla="*/ 9275 h 136646"/>
              <a:gd name="connsiteX5" fmla="*/ 60082 w 139039"/>
              <a:gd name="connsiteY5" fmla="*/ 59048 h 136646"/>
              <a:gd name="connsiteX6" fmla="*/ 9437 w 139039"/>
              <a:gd name="connsiteY6" fmla="*/ 59048 h 136646"/>
              <a:gd name="connsiteX7" fmla="*/ 0 w 139039"/>
              <a:gd name="connsiteY7" fmla="*/ 68323 h 136646"/>
              <a:gd name="connsiteX8" fmla="*/ 9437 w 139039"/>
              <a:gd name="connsiteY8" fmla="*/ 77598 h 136646"/>
              <a:gd name="connsiteX9" fmla="*/ 60082 w 139039"/>
              <a:gd name="connsiteY9" fmla="*/ 77598 h 136646"/>
              <a:gd name="connsiteX10" fmla="*/ 60082 w 139039"/>
              <a:gd name="connsiteY10" fmla="*/ 127371 h 136646"/>
              <a:gd name="connsiteX11" fmla="*/ 69520 w 139039"/>
              <a:gd name="connsiteY11" fmla="*/ 136646 h 136646"/>
              <a:gd name="connsiteX12" fmla="*/ 78957 w 139039"/>
              <a:gd name="connsiteY12" fmla="*/ 127371 h 136646"/>
              <a:gd name="connsiteX13" fmla="*/ 78957 w 139039"/>
              <a:gd name="connsiteY13" fmla="*/ 77598 h 136646"/>
              <a:gd name="connsiteX14" fmla="*/ 129602 w 139039"/>
              <a:gd name="connsiteY14" fmla="*/ 77598 h 136646"/>
              <a:gd name="connsiteX15" fmla="*/ 139039 w 139039"/>
              <a:gd name="connsiteY15" fmla="*/ 68323 h 136646"/>
              <a:gd name="connsiteX16" fmla="*/ 129602 w 139039"/>
              <a:gd name="connsiteY16" fmla="*/ 59048 h 136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6646">
                <a:moveTo>
                  <a:pt x="129602" y="59048"/>
                </a:moveTo>
                <a:lnTo>
                  <a:pt x="78957" y="59048"/>
                </a:lnTo>
                <a:lnTo>
                  <a:pt x="78957" y="9275"/>
                </a:lnTo>
                <a:cubicBezTo>
                  <a:pt x="78957" y="4152"/>
                  <a:pt x="74731" y="0"/>
                  <a:pt x="69520" y="0"/>
                </a:cubicBezTo>
                <a:cubicBezTo>
                  <a:pt x="64308" y="0"/>
                  <a:pt x="60082" y="4152"/>
                  <a:pt x="60082" y="9275"/>
                </a:cubicBezTo>
                <a:lnTo>
                  <a:pt x="60082" y="59048"/>
                </a:lnTo>
                <a:lnTo>
                  <a:pt x="9437" y="59048"/>
                </a:lnTo>
                <a:cubicBezTo>
                  <a:pt x="4225" y="59048"/>
                  <a:pt x="0" y="63201"/>
                  <a:pt x="0" y="68323"/>
                </a:cubicBezTo>
                <a:cubicBezTo>
                  <a:pt x="0" y="73445"/>
                  <a:pt x="4225" y="77598"/>
                  <a:pt x="9437" y="77598"/>
                </a:cubicBezTo>
                <a:lnTo>
                  <a:pt x="60082" y="77598"/>
                </a:lnTo>
                <a:lnTo>
                  <a:pt x="60082" y="127371"/>
                </a:lnTo>
                <a:cubicBezTo>
                  <a:pt x="60082" y="132493"/>
                  <a:pt x="64308" y="136646"/>
                  <a:pt x="69520" y="136646"/>
                </a:cubicBezTo>
                <a:cubicBezTo>
                  <a:pt x="74731" y="136646"/>
                  <a:pt x="78957" y="132493"/>
                  <a:pt x="78957" y="127371"/>
                </a:cubicBezTo>
                <a:lnTo>
                  <a:pt x="78957" y="77598"/>
                </a:lnTo>
                <a:lnTo>
                  <a:pt x="129602" y="77598"/>
                </a:lnTo>
                <a:cubicBezTo>
                  <a:pt x="134814" y="77598"/>
                  <a:pt x="139039" y="73445"/>
                  <a:pt x="139039" y="68323"/>
                </a:cubicBezTo>
                <a:cubicBezTo>
                  <a:pt x="139039" y="63201"/>
                  <a:pt x="134814" y="59048"/>
                  <a:pt x="129602" y="59048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7" name="Graphic 17">
            <a:extLst>
              <a:ext uri="{FF2B5EF4-FFF2-40B4-BE49-F238E27FC236}">
                <a16:creationId xmlns:a16="http://schemas.microsoft.com/office/drawing/2014/main" id="{FC71CE45-EECF-4555-AD4B-1B3D0D5D15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1908" y="1956458"/>
            <a:ext cx="91138" cy="89570"/>
          </a:xfrm>
          <a:custGeom>
            <a:avLst/>
            <a:gdLst>
              <a:gd name="connsiteX0" fmla="*/ 91138 w 91138"/>
              <a:gd name="connsiteY0" fmla="*/ 44785 h 89570"/>
              <a:gd name="connsiteX1" fmla="*/ 45569 w 91138"/>
              <a:gd name="connsiteY1" fmla="*/ 89570 h 89570"/>
              <a:gd name="connsiteX2" fmla="*/ 0 w 91138"/>
              <a:gd name="connsiteY2" fmla="*/ 44785 h 89570"/>
              <a:gd name="connsiteX3" fmla="*/ 45569 w 91138"/>
              <a:gd name="connsiteY3" fmla="*/ 0 h 89570"/>
              <a:gd name="connsiteX4" fmla="*/ 91138 w 91138"/>
              <a:gd name="connsiteY4" fmla="*/ 44785 h 89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89570">
                <a:moveTo>
                  <a:pt x="91138" y="44785"/>
                </a:moveTo>
                <a:cubicBezTo>
                  <a:pt x="91138" y="69519"/>
                  <a:pt x="70736" y="89570"/>
                  <a:pt x="45569" y="89570"/>
                </a:cubicBezTo>
                <a:cubicBezTo>
                  <a:pt x="20402" y="89570"/>
                  <a:pt x="0" y="69519"/>
                  <a:pt x="0" y="44785"/>
                </a:cubicBezTo>
                <a:cubicBezTo>
                  <a:pt x="0" y="20051"/>
                  <a:pt x="20402" y="0"/>
                  <a:pt x="45569" y="0"/>
                </a:cubicBezTo>
                <a:cubicBezTo>
                  <a:pt x="70736" y="0"/>
                  <a:pt x="91138" y="20051"/>
                  <a:pt x="91138" y="44785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9" name="Graphic 22">
            <a:extLst>
              <a:ext uri="{FF2B5EF4-FFF2-40B4-BE49-F238E27FC236}">
                <a16:creationId xmlns:a16="http://schemas.microsoft.com/office/drawing/2014/main" id="{53AA89D1-0C70-46BB-8E35-5722A4B18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7588" y="2177021"/>
            <a:ext cx="127714" cy="125516"/>
          </a:xfrm>
          <a:custGeom>
            <a:avLst/>
            <a:gdLst>
              <a:gd name="connsiteX0" fmla="*/ 63857 w 127714"/>
              <a:gd name="connsiteY0" fmla="*/ 18549 h 125516"/>
              <a:gd name="connsiteX1" fmla="*/ 108840 w 127714"/>
              <a:gd name="connsiteY1" fmla="*/ 62758 h 125516"/>
              <a:gd name="connsiteX2" fmla="*/ 63857 w 127714"/>
              <a:gd name="connsiteY2" fmla="*/ 106967 h 125516"/>
              <a:gd name="connsiteX3" fmla="*/ 18874 w 127714"/>
              <a:gd name="connsiteY3" fmla="*/ 62758 h 125516"/>
              <a:gd name="connsiteX4" fmla="*/ 63857 w 127714"/>
              <a:gd name="connsiteY4" fmla="*/ 18549 h 125516"/>
              <a:gd name="connsiteX5" fmla="*/ 63857 w 127714"/>
              <a:gd name="connsiteY5" fmla="*/ 0 h 125516"/>
              <a:gd name="connsiteX6" fmla="*/ 0 w 127714"/>
              <a:gd name="connsiteY6" fmla="*/ 62758 h 125516"/>
              <a:gd name="connsiteX7" fmla="*/ 63857 w 127714"/>
              <a:gd name="connsiteY7" fmla="*/ 125516 h 125516"/>
              <a:gd name="connsiteX8" fmla="*/ 127714 w 127714"/>
              <a:gd name="connsiteY8" fmla="*/ 62758 h 125516"/>
              <a:gd name="connsiteX9" fmla="*/ 63857 w 127714"/>
              <a:gd name="connsiteY9" fmla="*/ 0 h 125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5516">
                <a:moveTo>
                  <a:pt x="63857" y="18549"/>
                </a:moveTo>
                <a:cubicBezTo>
                  <a:pt x="88700" y="18549"/>
                  <a:pt x="108840" y="38342"/>
                  <a:pt x="108840" y="62758"/>
                </a:cubicBezTo>
                <a:cubicBezTo>
                  <a:pt x="108840" y="87174"/>
                  <a:pt x="88700" y="106967"/>
                  <a:pt x="63857" y="106967"/>
                </a:cubicBezTo>
                <a:cubicBezTo>
                  <a:pt x="39014" y="106967"/>
                  <a:pt x="18874" y="87174"/>
                  <a:pt x="18874" y="62758"/>
                </a:cubicBezTo>
                <a:cubicBezTo>
                  <a:pt x="18898" y="38352"/>
                  <a:pt x="39024" y="18573"/>
                  <a:pt x="63857" y="18549"/>
                </a:cubicBezTo>
                <a:moveTo>
                  <a:pt x="63857" y="0"/>
                </a:moveTo>
                <a:cubicBezTo>
                  <a:pt x="28590" y="0"/>
                  <a:pt x="0" y="28098"/>
                  <a:pt x="0" y="62758"/>
                </a:cubicBezTo>
                <a:cubicBezTo>
                  <a:pt x="0" y="97418"/>
                  <a:pt x="28590" y="125516"/>
                  <a:pt x="63857" y="125516"/>
                </a:cubicBezTo>
                <a:cubicBezTo>
                  <a:pt x="99124" y="125516"/>
                  <a:pt x="127714" y="97418"/>
                  <a:pt x="127714" y="62758"/>
                </a:cubicBezTo>
                <a:cubicBezTo>
                  <a:pt x="127714" y="28098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3725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211C45-3641-3082-D8FA-3FFCE7173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en-US" sz="5600" dirty="0">
                <a:solidFill>
                  <a:schemeClr val="bg1"/>
                </a:solidFill>
              </a:rPr>
              <a:t>Deficit Budget/3M Scenario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3061" y="554152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bg1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5643" y="837005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bg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3892" y="1472473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bg1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E9EC6A-86D2-A242-E629-2B8A68204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381935"/>
            <a:ext cx="4986955" cy="5974415"/>
          </a:xfrm>
        </p:spPr>
        <p:txBody>
          <a:bodyPr anchor="ctr">
            <a:normAutofit/>
          </a:bodyPr>
          <a:lstStyle/>
          <a:p>
            <a:r>
              <a:rPr lang="en-US" sz="1800" dirty="0"/>
              <a:t>Projected Cuts</a:t>
            </a:r>
          </a:p>
          <a:p>
            <a:pPr lvl="1"/>
            <a:r>
              <a:rPr lang="en-US" sz="1800" dirty="0"/>
              <a:t>All Sports</a:t>
            </a:r>
          </a:p>
          <a:p>
            <a:pPr lvl="1"/>
            <a:r>
              <a:rPr lang="en-US" sz="1800" dirty="0"/>
              <a:t>All Afterschool Activities</a:t>
            </a:r>
          </a:p>
          <a:p>
            <a:pPr lvl="1"/>
            <a:r>
              <a:rPr lang="en-US" sz="1800" dirty="0"/>
              <a:t>Music and Middle and High School</a:t>
            </a:r>
          </a:p>
          <a:p>
            <a:pPr lvl="1"/>
            <a:r>
              <a:rPr lang="en-US" sz="1800" dirty="0"/>
              <a:t>3 Admin Positions</a:t>
            </a:r>
          </a:p>
          <a:p>
            <a:pPr lvl="1"/>
            <a:r>
              <a:rPr lang="en-US" sz="1800" dirty="0"/>
              <a:t>15 Student Facing Positions</a:t>
            </a:r>
          </a:p>
          <a:p>
            <a:pPr lvl="1"/>
            <a:r>
              <a:rPr lang="en-US" sz="1800" dirty="0"/>
              <a:t>K-1 Class Sizes of 25 students per class</a:t>
            </a:r>
          </a:p>
          <a:p>
            <a:pPr lvl="1"/>
            <a:r>
              <a:rPr lang="en-US" sz="1800" dirty="0"/>
              <a:t>2-4 Class Sizes of 27-30 students per class</a:t>
            </a:r>
          </a:p>
          <a:p>
            <a:pPr lvl="1"/>
            <a:r>
              <a:rPr lang="en-US" sz="1800" dirty="0"/>
              <a:t>5-12 Class Sizes of 30+ students per class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54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9478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B69E94-2608-37E0-1DDD-ED0212DB09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74CA50-B80C-5439-B8FA-AD30FDC43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en-US" sz="7200" dirty="0">
                <a:solidFill>
                  <a:schemeClr val="bg1"/>
                </a:solidFill>
              </a:rPr>
              <a:t>6M Override Scenario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3061" y="554152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bg1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5643" y="837005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bg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3892" y="1472473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bg1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6D2FF-1372-335D-7F9B-41419BE93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381935"/>
            <a:ext cx="4986955" cy="5974415"/>
          </a:xfrm>
        </p:spPr>
        <p:txBody>
          <a:bodyPr anchor="ctr">
            <a:normAutofit/>
          </a:bodyPr>
          <a:lstStyle/>
          <a:p>
            <a:r>
              <a:rPr lang="en-US" sz="1800"/>
              <a:t>Projected Cuts</a:t>
            </a:r>
          </a:p>
          <a:p>
            <a:pPr lvl="1"/>
            <a:r>
              <a:rPr lang="en-US" sz="1800"/>
              <a:t>All Sports</a:t>
            </a:r>
          </a:p>
          <a:p>
            <a:pPr lvl="1"/>
            <a:r>
              <a:rPr lang="en-US" sz="1800"/>
              <a:t>All Afterschool Activities</a:t>
            </a:r>
          </a:p>
          <a:p>
            <a:pPr lvl="1"/>
            <a:r>
              <a:rPr lang="en-US" sz="1800"/>
              <a:t>Music and Middle and High School</a:t>
            </a:r>
          </a:p>
          <a:p>
            <a:pPr lvl="1"/>
            <a:r>
              <a:rPr lang="en-US" sz="1800"/>
              <a:t>2 Admin Positions</a:t>
            </a:r>
          </a:p>
          <a:p>
            <a:pPr lvl="1"/>
            <a:r>
              <a:rPr lang="en-US" sz="1800"/>
              <a:t>10 Student Facing Positions</a:t>
            </a:r>
          </a:p>
          <a:p>
            <a:pPr lvl="1"/>
            <a:r>
              <a:rPr lang="en-US" sz="1800"/>
              <a:t>K-1 Class Sizes of 20-22 students per class</a:t>
            </a:r>
          </a:p>
          <a:p>
            <a:pPr lvl="1"/>
            <a:r>
              <a:rPr lang="en-US" sz="1800"/>
              <a:t>2-4 Class Sizes of 22-25 students per class</a:t>
            </a:r>
          </a:p>
          <a:p>
            <a:pPr lvl="1"/>
            <a:r>
              <a:rPr lang="en-US" sz="1800"/>
              <a:t>5-12 Class Sizes of 25-30 students per class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54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8270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94B96CE-FB1E-2BD2-4A89-C9A7AD7BE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3E42C2-4505-FF87-3648-1949BE595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en-US" sz="7200" dirty="0">
                <a:solidFill>
                  <a:schemeClr val="bg1"/>
                </a:solidFill>
              </a:rPr>
              <a:t>9M Override Scenario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3061" y="554152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bg1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5643" y="837005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bg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3892" y="1472473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bg1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0C3FD-6F6E-D6CD-1CB0-C0B435FEF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381935"/>
            <a:ext cx="4986955" cy="5974415"/>
          </a:xfrm>
        </p:spPr>
        <p:txBody>
          <a:bodyPr anchor="ctr">
            <a:normAutofit/>
          </a:bodyPr>
          <a:lstStyle/>
          <a:p>
            <a:r>
              <a:rPr lang="en-US" sz="1800" dirty="0"/>
              <a:t>Close to Level Budget for 4-5 years</a:t>
            </a:r>
          </a:p>
          <a:p>
            <a:r>
              <a:rPr lang="en-US" sz="1800" dirty="0"/>
              <a:t>May need increase some fees</a:t>
            </a:r>
          </a:p>
          <a:p>
            <a:endParaRPr lang="en-US" sz="180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54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0558785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Office">
      <a:dk1>
        <a:srgbClr val="000000"/>
      </a:dk1>
      <a:lt1>
        <a:srgbClr val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Univers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VTI" id="{605F9078-86F9-4258-A3E1-F8EFF02AE8CC}" vid="{4848699B-BB01-41E3-9EC4-3D97DFE5292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120</Words>
  <Application>Microsoft Office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Univers</vt:lpstr>
      <vt:lpstr>GradientVTI</vt:lpstr>
      <vt:lpstr>FY27 Projected Budget Update </vt:lpstr>
      <vt:lpstr>Deficit Budget/3M Scenario</vt:lpstr>
      <vt:lpstr>6M Override Scenario</vt:lpstr>
      <vt:lpstr>9M Override Scenario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Jennifer L Voyik</dc:creator>
  <cp:lastModifiedBy>Jennifer L Voyik</cp:lastModifiedBy>
  <cp:revision>1</cp:revision>
  <dcterms:created xsi:type="dcterms:W3CDTF">2026-01-21T23:27:00Z</dcterms:created>
  <dcterms:modified xsi:type="dcterms:W3CDTF">2026-01-21T23:38:13Z</dcterms:modified>
</cp:coreProperties>
</file>